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68" r:id="rId3"/>
    <p:sldId id="967" r:id="rId5"/>
    <p:sldId id="791" r:id="rId6"/>
    <p:sldId id="2058" r:id="rId7"/>
    <p:sldId id="2059" r:id="rId8"/>
    <p:sldId id="2060" r:id="rId9"/>
    <p:sldId id="860" r:id="rId10"/>
    <p:sldId id="2061" r:id="rId11"/>
    <p:sldId id="2062" r:id="rId12"/>
    <p:sldId id="2063" r:id="rId13"/>
    <p:sldId id="2064" r:id="rId14"/>
    <p:sldId id="813" r:id="rId15"/>
    <p:sldId id="811" r:id="rId16"/>
    <p:sldId id="812" r:id="rId17"/>
    <p:sldId id="2067" r:id="rId18"/>
    <p:sldId id="2068" r:id="rId19"/>
    <p:sldId id="2069" r:id="rId20"/>
    <p:sldId id="2072" r:id="rId21"/>
    <p:sldId id="2070" r:id="rId22"/>
    <p:sldId id="816" r:id="rId23"/>
    <p:sldId id="870" r:id="rId24"/>
    <p:sldId id="873" r:id="rId25"/>
    <p:sldId id="830" r:id="rId26"/>
    <p:sldId id="744" r:id="rId27"/>
    <p:sldId id="875" r:id="rId28"/>
    <p:sldId id="876" r:id="rId29"/>
    <p:sldId id="877" r:id="rId30"/>
    <p:sldId id="878" r:id="rId31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2" userDrawn="1">
          <p15:clr>
            <a:srgbClr val="A4A3A4"/>
          </p15:clr>
        </p15:guide>
        <p15:guide id="2" pos="2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FF"/>
    <a:srgbClr val="ED7D31"/>
    <a:srgbClr val="D6DCE5"/>
    <a:srgbClr val="FF6600"/>
    <a:srgbClr val="FFFFCC"/>
    <a:srgbClr val="70A7C5"/>
    <a:srgbClr val="8FAAD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6845"/>
  </p:normalViewPr>
  <p:slideViewPr>
    <p:cSldViewPr showGuides="1">
      <p:cViewPr varScale="1">
        <p:scale>
          <a:sx n="57" d="100"/>
          <a:sy n="57" d="100"/>
        </p:scale>
        <p:origin x="1540" y="44"/>
      </p:cViewPr>
      <p:guideLst>
        <p:guide orient="horz" pos="3222"/>
        <p:guide pos="29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emf"/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0.emf"/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CAB6A8E-40A7-434B-871E-28D9C1C42BF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最后一步，就是起始因子解离，大亚基和小亚基结合，组装在一起形成一个完整的蛋白质合成场所，大亚基和小亚基结合在一起才具有完整的催化肽键形成的活性。到此，蛋白质起始复合物就形成了。随后，核糖体在</a:t>
            </a:r>
            <a:r>
              <a:rPr lang="en-US" altLang="zh-CN" dirty="0"/>
              <a:t>mRNA</a:t>
            </a:r>
            <a:r>
              <a:rPr lang="zh-CN" altLang="en-US" dirty="0"/>
              <a:t>上面滑动，开始后面肽链的延伸过程。</a:t>
            </a:r>
            <a:endParaRPr lang="zh-CN" altLang="en-US" dirty="0"/>
          </a:p>
        </p:txBody>
      </p:sp>
      <p:sp>
        <p:nvSpPr>
          <p:cNvPr id="150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接下来，我们将原核生物翻译起始复合物形成过程进行一下小结。总共分为四步，首先，是在起始因子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的作用下，大小亚基分离，然后小亚基与</a:t>
            </a:r>
            <a:r>
              <a:rPr lang="en-US" altLang="zh-CN" dirty="0"/>
              <a:t>mRNA</a:t>
            </a:r>
            <a:r>
              <a:rPr lang="zh-CN" altLang="en-US" dirty="0"/>
              <a:t>的翻译起始位置结合，第三步，起始氨基酰</a:t>
            </a:r>
            <a:r>
              <a:rPr lang="en-US" altLang="zh-CN" dirty="0"/>
              <a:t>tRNA</a:t>
            </a:r>
            <a:r>
              <a:rPr lang="zh-CN" altLang="en-US" dirty="0"/>
              <a:t>与起始密码子结合，最后大亚基和小亚基结合，形成完整的翻译起始复合物。</a:t>
            </a:r>
            <a:endParaRPr lang="zh-CN" altLang="en-US" dirty="0"/>
          </a:p>
        </p:txBody>
      </p:sp>
      <p:sp>
        <p:nvSpPr>
          <p:cNvPr id="15258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5258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IF2</a:t>
            </a:r>
            <a:r>
              <a:rPr lang="zh-CN" altLang="en-US" dirty="0"/>
              <a:t>识别起始密码子，可以与延伸的甲硫氨酸密码子区分开来</a:t>
            </a:r>
            <a:endParaRPr lang="zh-CN" altLang="en-US" dirty="0"/>
          </a:p>
        </p:txBody>
      </p:sp>
      <p:sp>
        <p:nvSpPr>
          <p:cNvPr id="158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0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eIF-5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，释放各种起始因子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2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我想问一下大家，链霉素可以抑制细菌蛋白质生物合成的起始阶段，那么它是否可以抑制真核生物蛋白质合成的起始呢？答案当然是否定的。真核生物和原核生物蛋白质的合成有类似的地方，也有不同的地方，我主要给大家介绍不同的地方。在真核生物形成合成起始复合物的时候第一个氨基酰</a:t>
            </a:r>
            <a:r>
              <a:rPr lang="en-US" altLang="zh-CN" dirty="0"/>
              <a:t>Trna</a:t>
            </a:r>
            <a:r>
              <a:rPr lang="zh-CN" altLang="en-US" dirty="0"/>
              <a:t>首先在起始因子的协助下和</a:t>
            </a:r>
            <a:r>
              <a:rPr lang="en-US" altLang="zh-CN" dirty="0"/>
              <a:t>40S</a:t>
            </a:r>
            <a:r>
              <a:rPr lang="zh-CN" altLang="en-US" dirty="0"/>
              <a:t>的小亚基凹下去的活性中心</a:t>
            </a:r>
            <a:r>
              <a:rPr lang="en-US" altLang="zh-CN" dirty="0"/>
              <a:t>P</a:t>
            </a:r>
            <a:r>
              <a:rPr lang="zh-CN" altLang="en-US" dirty="0"/>
              <a:t>位点结合，同时，起始因子结合在</a:t>
            </a:r>
            <a:r>
              <a:rPr lang="en-US" altLang="zh-CN" dirty="0"/>
              <a:t>mRNA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‘帽子端。然后两者结合。这个时候出现了同样的问题，起始氨基酰</a:t>
            </a:r>
            <a:r>
              <a:rPr lang="en-US" altLang="zh-CN" dirty="0"/>
              <a:t>tRNA</a:t>
            </a:r>
            <a:r>
              <a:rPr lang="zh-CN" altLang="en-US" dirty="0"/>
              <a:t>如何定位在</a:t>
            </a:r>
            <a:r>
              <a:rPr lang="en-US" altLang="zh-CN" dirty="0"/>
              <a:t>mRNA</a:t>
            </a:r>
            <a:r>
              <a:rPr lang="zh-CN" altLang="en-US" dirty="0"/>
              <a:t>的起始密码子上面呢？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6486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6486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有一位叫</a:t>
            </a:r>
            <a:r>
              <a:rPr lang="en-US" altLang="zh-CN" dirty="0"/>
              <a:t>Kozak</a:t>
            </a:r>
            <a:r>
              <a:rPr lang="zh-CN" altLang="en-US" dirty="0"/>
              <a:t>的科学家研究发现，起始密码子存在于一个特征性的序列</a:t>
            </a:r>
            <a:r>
              <a:rPr lang="en-US" altLang="zh-CN" dirty="0"/>
              <a:t>GCC….</a:t>
            </a:r>
            <a:r>
              <a:rPr lang="zh-CN" altLang="en-US" dirty="0"/>
              <a:t>中，他把这个序列命名为</a:t>
            </a:r>
            <a:r>
              <a:rPr lang="en-US" altLang="zh-CN" dirty="0"/>
              <a:t>kozak</a:t>
            </a:r>
            <a:r>
              <a:rPr lang="zh-CN" altLang="en-US" dirty="0"/>
              <a:t>序列。这时，</a:t>
            </a:r>
            <a:r>
              <a:rPr lang="en-US" altLang="zh-CN" dirty="0"/>
              <a:t>43S</a:t>
            </a:r>
            <a:r>
              <a:rPr lang="zh-CN" altLang="en-US" dirty="0"/>
              <a:t>的起始复合物在</a:t>
            </a:r>
            <a:r>
              <a:rPr lang="en-US" altLang="zh-CN" dirty="0"/>
              <a:t>mRNA</a:t>
            </a:r>
            <a:r>
              <a:rPr lang="zh-CN" altLang="en-US" dirty="0"/>
              <a:t>上进行扫描，扫描的这个特征序列时候，它就停下来，然后，起始因子从小亚基复合物中解离，起始因子</a:t>
            </a:r>
            <a:r>
              <a:rPr lang="en-US" altLang="zh-CN" dirty="0"/>
              <a:t>5</a:t>
            </a:r>
            <a:r>
              <a:rPr lang="zh-CN" altLang="en-US" dirty="0"/>
              <a:t>促进大亚基和小亚基结合。完成了蛋白质合成起始复合物的形成，然后进行后续的延伸等过程。</a:t>
            </a:r>
            <a:endParaRPr lang="zh-CN" altLang="en-US" dirty="0"/>
          </a:p>
        </p:txBody>
      </p:sp>
      <p:sp>
        <p:nvSpPr>
          <p:cNvPr id="166916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66917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12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接下来，我们将原核生物翻译起始复合物形成过程进行一下小结。总共分为四步，首先，是在起始因子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的作用下，大小亚基分离，然后小亚基与</a:t>
            </a:r>
            <a:r>
              <a:rPr lang="en-US" altLang="zh-CN" dirty="0"/>
              <a:t>mRNA</a:t>
            </a:r>
            <a:r>
              <a:rPr lang="zh-CN" altLang="en-US" dirty="0"/>
              <a:t>的翻译起始位置结合，第三步，起始氨基酰</a:t>
            </a:r>
            <a:r>
              <a:rPr lang="en-US" altLang="zh-CN" dirty="0"/>
              <a:t>tRNA</a:t>
            </a:r>
            <a:r>
              <a:rPr lang="zh-CN" altLang="en-US" dirty="0"/>
              <a:t>与起始密码子结合，最后大亚基和小亚基结合，形成完整的翻译起始复合物。</a:t>
            </a:r>
            <a:endParaRPr lang="zh-CN" altLang="en-US" dirty="0"/>
          </a:p>
        </p:txBody>
      </p:sp>
      <p:sp>
        <p:nvSpPr>
          <p:cNvPr id="181252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81253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我想问一下大家，链霉素可以抑制细菌蛋白质生物合成的起始阶段，那么它是否可以抑制真核生物蛋白质合成的起始呢？答案当然是否定的。真核生物和原核生物蛋白质的合成有类似的地方，也有不同的地方，我主要给大家介绍不同的地方。在真核生物形成合成起始复合物的时候第一个氨基酰</a:t>
            </a:r>
            <a:r>
              <a:rPr lang="en-US" altLang="zh-CN" dirty="0"/>
              <a:t>Trna</a:t>
            </a:r>
            <a:r>
              <a:rPr lang="zh-CN" altLang="en-US" dirty="0"/>
              <a:t>首先在起始因子的协助下和</a:t>
            </a:r>
            <a:r>
              <a:rPr lang="en-US" altLang="zh-CN" dirty="0"/>
              <a:t>40S</a:t>
            </a:r>
            <a:r>
              <a:rPr lang="zh-CN" altLang="en-US" dirty="0"/>
              <a:t>的小亚基凹下去的活性中心</a:t>
            </a:r>
            <a:r>
              <a:rPr lang="en-US" altLang="zh-CN" dirty="0"/>
              <a:t>P</a:t>
            </a:r>
            <a:r>
              <a:rPr lang="zh-CN" altLang="en-US" dirty="0"/>
              <a:t>位点结合，同时，起始因子结合在</a:t>
            </a:r>
            <a:r>
              <a:rPr lang="en-US" altLang="zh-CN" dirty="0"/>
              <a:t>mRNA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‘帽子端。然后两者结合。这个时候出现了同样的问题，起始氨基酰</a:t>
            </a:r>
            <a:r>
              <a:rPr lang="en-US" altLang="zh-CN" dirty="0"/>
              <a:t>tRNA</a:t>
            </a:r>
            <a:r>
              <a:rPr lang="zh-CN" altLang="en-US" dirty="0"/>
              <a:t>如何定位在</a:t>
            </a:r>
            <a:r>
              <a:rPr lang="en-US" altLang="zh-CN" dirty="0"/>
              <a:t>mRNA</a:t>
            </a:r>
            <a:r>
              <a:rPr lang="zh-CN" altLang="en-US" dirty="0"/>
              <a:t>的起始密码子上面呢？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83300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83301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有一位叫</a:t>
            </a:r>
            <a:r>
              <a:rPr lang="en-US" altLang="zh-CN" dirty="0"/>
              <a:t>Kozak</a:t>
            </a:r>
            <a:r>
              <a:rPr lang="zh-CN" altLang="en-US" dirty="0"/>
              <a:t>的科学家研究发现，起始密码子存在于一个特征性的序列</a:t>
            </a:r>
            <a:r>
              <a:rPr lang="en-US" altLang="zh-CN" dirty="0"/>
              <a:t>GCC….</a:t>
            </a:r>
            <a:r>
              <a:rPr lang="zh-CN" altLang="en-US" dirty="0"/>
              <a:t>中，他把这个序列命名为</a:t>
            </a:r>
            <a:r>
              <a:rPr lang="en-US" altLang="zh-CN" dirty="0"/>
              <a:t>kozak</a:t>
            </a:r>
            <a:r>
              <a:rPr lang="zh-CN" altLang="en-US" dirty="0"/>
              <a:t>序列。这时，</a:t>
            </a:r>
            <a:r>
              <a:rPr lang="en-US" altLang="zh-CN" dirty="0"/>
              <a:t>43S</a:t>
            </a:r>
            <a:r>
              <a:rPr lang="zh-CN" altLang="en-US" dirty="0"/>
              <a:t>的起始复合物在</a:t>
            </a:r>
            <a:r>
              <a:rPr lang="en-US" altLang="zh-CN" dirty="0"/>
              <a:t>mRNA</a:t>
            </a:r>
            <a:r>
              <a:rPr lang="zh-CN" altLang="en-US" dirty="0"/>
              <a:t>上进行扫描，扫描的这个特征序列时候，它就停下来，然后，起始因子从小亚基复合物中解离，起始因子</a:t>
            </a:r>
            <a:r>
              <a:rPr lang="en-US" altLang="zh-CN" dirty="0"/>
              <a:t>5</a:t>
            </a:r>
            <a:r>
              <a:rPr lang="zh-CN" altLang="en-US" dirty="0"/>
              <a:t>促进大亚基和小亚基结合。完成了蛋白质合成起始复合物的形成，然后进行后续的延伸等过程。</a:t>
            </a:r>
            <a:endParaRPr lang="zh-CN" altLang="en-US" dirty="0"/>
          </a:p>
        </p:txBody>
      </p:sp>
      <p:sp>
        <p:nvSpPr>
          <p:cNvPr id="185348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hangingPunct="1"/>
            <a:fld id="{BB962C8B-B14F-4D97-AF65-F5344CB8AC3E}" type="datetime1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85349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00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酯键生成肽键</a:t>
            </a: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GTP</a:t>
            </a:r>
            <a:r>
              <a:rPr lang="zh-CN" altLang="en-US" dirty="0"/>
              <a:t>水解转位，移动一个密码子的距离</a:t>
            </a:r>
            <a:endParaRPr lang="en-US" altLang="zh-CN" dirty="0"/>
          </a:p>
        </p:txBody>
      </p:sp>
      <p:sp>
        <p:nvSpPr>
          <p:cNvPr id="189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9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96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9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4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40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40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与解离的核糖体结合，以防止其结合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hangingPunct="1">
              <a:spcBef>
                <a:spcPct val="0"/>
              </a:spcBef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多肽链水解至水分子上，并被释放</a:t>
            </a:r>
            <a:endParaRPr lang="zh-CN" altLang="en-US" dirty="0"/>
          </a:p>
        </p:txBody>
      </p:sp>
      <p:sp>
        <p:nvSpPr>
          <p:cNvPr id="226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8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83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8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24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24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4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44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44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5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6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65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8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85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lnSpc>
                <a:spcPct val="110000"/>
              </a:lnSpc>
              <a:spcBef>
                <a:spcPts val="600"/>
              </a:spcBef>
            </a:pP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IF2</a:t>
            </a:r>
            <a:r>
              <a:rPr lang="zh-CN" altLang="en-US" dirty="0"/>
              <a:t>识别起始密码子，可以与延伸的甲硫氨酸密码子区分开来</a:t>
            </a:r>
            <a:endParaRPr lang="zh-CN" altLang="en-US" dirty="0"/>
          </a:p>
        </p:txBody>
      </p:sp>
      <p:sp>
        <p:nvSpPr>
          <p:cNvPr id="136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IF2</a:t>
            </a:r>
            <a:r>
              <a:rPr lang="zh-CN" altLang="en-US" dirty="0"/>
              <a:t>识别起始密码子，可以与延伸的甲硫氨酸密码子区分开来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en-US" altLang="zh-CN" dirty="0"/>
          </a:p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首先是核糖体大小亚基分离，原核生物的核糖体是由</a:t>
            </a:r>
            <a:r>
              <a:rPr lang="en-US" altLang="zh-CN" dirty="0"/>
              <a:t>50s</a:t>
            </a:r>
            <a:r>
              <a:rPr lang="zh-CN" altLang="en-US" dirty="0"/>
              <a:t>的大亚基和</a:t>
            </a:r>
            <a:r>
              <a:rPr lang="en-US" altLang="zh-CN" dirty="0"/>
              <a:t>30s</a:t>
            </a:r>
            <a:r>
              <a:rPr lang="zh-CN" altLang="en-US" dirty="0"/>
              <a:t>的小亚基组成，活性中心位于大小亚基结合的位置，大小亚基分离后就暴露出核糖体小亚基活性位点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，这一过程在起始因子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的协助下完成，起始因子</a:t>
            </a:r>
            <a:r>
              <a:rPr lang="en-US" altLang="zh-CN" dirty="0"/>
              <a:t>3</a:t>
            </a:r>
            <a:r>
              <a:rPr lang="zh-CN" altLang="en-US" dirty="0"/>
              <a:t>促进大小亚基分离，在起始阶段，</a:t>
            </a:r>
            <a:r>
              <a:rPr lang="en-US" altLang="zh-CN" dirty="0"/>
              <a:t>P</a:t>
            </a:r>
            <a:r>
              <a:rPr lang="zh-CN" altLang="en-US" dirty="0"/>
              <a:t>活性位点是结合起始氨基酰的位点，起始因子</a:t>
            </a:r>
            <a:r>
              <a:rPr lang="en-US" altLang="zh-CN" dirty="0"/>
              <a:t>1</a:t>
            </a:r>
            <a:r>
              <a:rPr lang="zh-CN" altLang="en-US" dirty="0"/>
              <a:t>落在活性位点</a:t>
            </a:r>
            <a:r>
              <a:rPr lang="en-US" altLang="zh-CN" dirty="0"/>
              <a:t>A</a:t>
            </a:r>
            <a:r>
              <a:rPr lang="zh-CN" altLang="en-US" dirty="0"/>
              <a:t>位置，防止</a:t>
            </a:r>
            <a:r>
              <a:rPr lang="en-US" altLang="zh-CN" dirty="0"/>
              <a:t>A</a:t>
            </a:r>
            <a:r>
              <a:rPr lang="zh-CN" altLang="en-US" dirty="0"/>
              <a:t>位结合起始氨基酰</a:t>
            </a:r>
            <a:r>
              <a:rPr lang="en-US" altLang="zh-CN" dirty="0"/>
              <a:t>tRNA</a:t>
            </a:r>
            <a:r>
              <a:rPr lang="zh-CN" altLang="en-US" dirty="0"/>
              <a:t>和其它氨基酰</a:t>
            </a:r>
            <a:r>
              <a:rPr lang="en-US" altLang="zh-CN" dirty="0"/>
              <a:t>tRNA</a:t>
            </a:r>
            <a:r>
              <a:rPr lang="zh-CN" altLang="en-US" dirty="0"/>
              <a:t>。第二步，</a:t>
            </a:r>
            <a:r>
              <a:rPr lang="en-US" altLang="zh-CN" dirty="0"/>
              <a:t>mRNA</a:t>
            </a:r>
            <a:r>
              <a:rPr lang="zh-CN" altLang="en-US" dirty="0"/>
              <a:t>需要与小亚基上定位结合，也就是小亚基与</a:t>
            </a:r>
            <a:r>
              <a:rPr lang="en-US" altLang="zh-CN" dirty="0"/>
              <a:t>mRNA</a:t>
            </a:r>
            <a:r>
              <a:rPr lang="zh-CN" altLang="en-US" dirty="0"/>
              <a:t>翻译起始位置结合，使</a:t>
            </a:r>
            <a:r>
              <a:rPr lang="en-US" altLang="zh-CN" dirty="0"/>
              <a:t>P</a:t>
            </a:r>
            <a:r>
              <a:rPr lang="zh-CN" altLang="en-US" dirty="0"/>
              <a:t>活性中心位于起始密码子</a:t>
            </a:r>
            <a:r>
              <a:rPr lang="en-US" altLang="zh-CN" dirty="0"/>
              <a:t>AUG</a:t>
            </a:r>
            <a:r>
              <a:rPr lang="zh-CN" altLang="en-US" dirty="0"/>
              <a:t>的位置。。</a:t>
            </a:r>
            <a:endParaRPr lang="zh-CN" altLang="en-US" dirty="0"/>
          </a:p>
        </p:txBody>
      </p:sp>
      <p:sp>
        <p:nvSpPr>
          <p:cNvPr id="138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这个时候，不知道大家是否会有这样一个疑问，密码子</a:t>
            </a:r>
            <a:r>
              <a:rPr lang="en-US" altLang="zh-CN" dirty="0"/>
              <a:t>AUG</a:t>
            </a:r>
            <a:r>
              <a:rPr lang="zh-CN" altLang="en-US" dirty="0"/>
              <a:t>对应的氨基酸是甲硫氨酸，在</a:t>
            </a:r>
            <a:r>
              <a:rPr lang="en-US" altLang="zh-CN" dirty="0"/>
              <a:t>mRNA</a:t>
            </a:r>
            <a:r>
              <a:rPr lang="zh-CN" altLang="en-US" dirty="0"/>
              <a:t>上面有很多个密码子</a:t>
            </a:r>
            <a:r>
              <a:rPr lang="en-US" altLang="zh-CN" dirty="0"/>
              <a:t>AUG</a:t>
            </a:r>
            <a:r>
              <a:rPr lang="zh-CN" altLang="en-US" dirty="0"/>
              <a:t>的出现，而小亚基如何识别</a:t>
            </a:r>
            <a:r>
              <a:rPr lang="en-US" altLang="zh-CN" dirty="0"/>
              <a:t>mRNA</a:t>
            </a:r>
            <a:r>
              <a:rPr lang="zh-CN" altLang="en-US" dirty="0"/>
              <a:t>分子中众多</a:t>
            </a:r>
            <a:r>
              <a:rPr lang="en-US" altLang="zh-CN" dirty="0"/>
              <a:t>AUG</a:t>
            </a:r>
            <a:r>
              <a:rPr lang="zh-CN" altLang="en-US" dirty="0"/>
              <a:t>中的起始密码子</a:t>
            </a:r>
            <a:r>
              <a:rPr lang="en-US" altLang="zh-CN" dirty="0"/>
              <a:t>AUG</a:t>
            </a:r>
            <a:r>
              <a:rPr lang="zh-CN" altLang="en-US" dirty="0"/>
              <a:t>，从而结合在</a:t>
            </a:r>
            <a:r>
              <a:rPr lang="en-US" altLang="zh-CN" dirty="0"/>
              <a:t>mRNA</a:t>
            </a:r>
            <a:r>
              <a:rPr lang="zh-CN" altLang="en-US" dirty="0"/>
              <a:t>的起始位置呢？是否像飞机降落在机场跑道，而不是运动场的跑道上的时候，在机场有一个指示信号呢？</a:t>
            </a:r>
            <a:endParaRPr lang="zh-CN" altLang="en-US" dirty="0"/>
          </a:p>
        </p:txBody>
      </p:sp>
      <p:sp>
        <p:nvSpPr>
          <p:cNvPr id="140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IF2</a:t>
            </a:r>
            <a:r>
              <a:rPr lang="zh-CN" altLang="en-US" dirty="0"/>
              <a:t>识别起始密码子，可以与延伸的甲硫氨酸密码子区分开来</a:t>
            </a:r>
            <a:endParaRPr lang="zh-CN" altLang="en-US" dirty="0"/>
          </a:p>
        </p:txBody>
      </p:sp>
      <p:sp>
        <p:nvSpPr>
          <p:cNvPr id="142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这个问题，我们的前辈</a:t>
            </a:r>
            <a:r>
              <a:rPr lang="en-US" altLang="zh-CN" dirty="0"/>
              <a:t>Shine</a:t>
            </a:r>
            <a:r>
              <a:rPr lang="zh-CN" altLang="en-US" dirty="0"/>
              <a:t>和</a:t>
            </a:r>
            <a:r>
              <a:rPr lang="en-US" altLang="zh-CN" dirty="0"/>
              <a:t>Dalgarno</a:t>
            </a:r>
            <a:r>
              <a:rPr lang="zh-CN" altLang="en-US" dirty="0"/>
              <a:t>研究发现，在原核生物</a:t>
            </a:r>
            <a:r>
              <a:rPr lang="en-US" altLang="zh-CN" dirty="0"/>
              <a:t>mRNA</a:t>
            </a:r>
            <a:r>
              <a:rPr lang="zh-CN" altLang="en-US" dirty="0"/>
              <a:t>起始密码</a:t>
            </a:r>
            <a:r>
              <a:rPr lang="en-US" altLang="zh-CN" dirty="0"/>
              <a:t>AUG</a:t>
            </a:r>
            <a:r>
              <a:rPr lang="zh-CN" altLang="en-US" dirty="0"/>
              <a:t>的上游，有</a:t>
            </a:r>
            <a:r>
              <a:rPr lang="en-US" altLang="zh-CN" dirty="0"/>
              <a:t>4-9</a:t>
            </a:r>
            <a:r>
              <a:rPr lang="zh-CN" altLang="en-US" dirty="0"/>
              <a:t>个富含嘌呤碱</a:t>
            </a:r>
            <a:r>
              <a:rPr lang="en-US" altLang="zh-CN" dirty="0"/>
              <a:t>AGGA</a:t>
            </a:r>
            <a:r>
              <a:rPr lang="zh-CN" altLang="en-US" dirty="0"/>
              <a:t>的序列，而在核糖体小亚基的</a:t>
            </a:r>
            <a:r>
              <a:rPr lang="en-US" altLang="zh-CN" dirty="0"/>
              <a:t>16Srna</a:t>
            </a:r>
            <a:r>
              <a:rPr lang="zh-CN" altLang="en-US" dirty="0"/>
              <a:t>上面同时又具有和这些嘌呤配对的嘧啶碱序列</a:t>
            </a:r>
            <a:r>
              <a:rPr lang="en-US" altLang="zh-CN" dirty="0"/>
              <a:t>UCCU</a:t>
            </a:r>
            <a:r>
              <a:rPr lang="zh-CN" altLang="en-US" dirty="0"/>
              <a:t>，</a:t>
            </a:r>
            <a:r>
              <a:rPr lang="en-US" altLang="zh-CN" dirty="0"/>
              <a:t>SD</a:t>
            </a:r>
            <a:r>
              <a:rPr lang="zh-CN" altLang="en-US" dirty="0"/>
              <a:t>序列就好像指示标记一样，指引小亚基和</a:t>
            </a:r>
            <a:r>
              <a:rPr lang="en-US" altLang="zh-CN" dirty="0"/>
              <a:t>mRNA</a:t>
            </a:r>
            <a:r>
              <a:rPr lang="zh-CN" altLang="en-US" dirty="0"/>
              <a:t>翻译起始位置的结合，这时核糖体小亚基起始活性中心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mRNA</a:t>
            </a:r>
            <a:r>
              <a:rPr lang="zh-CN" altLang="en-US" dirty="0"/>
              <a:t>起始密码子</a:t>
            </a:r>
            <a:r>
              <a:rPr lang="en-US" altLang="zh-CN" dirty="0"/>
              <a:t>AUG</a:t>
            </a:r>
            <a:r>
              <a:rPr lang="zh-CN" altLang="en-US" dirty="0"/>
              <a:t>结合。</a:t>
            </a:r>
            <a:endParaRPr lang="zh-CN" altLang="en-US" dirty="0"/>
          </a:p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4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第三步，就是携带起始氨基酸的</a:t>
            </a:r>
            <a:r>
              <a:rPr lang="en-US" altLang="zh-CN" dirty="0"/>
              <a:t>tRNA</a:t>
            </a:r>
            <a:r>
              <a:rPr lang="zh-CN" altLang="en-US" dirty="0"/>
              <a:t>通过反密码子识别起始密码子</a:t>
            </a:r>
            <a:r>
              <a:rPr lang="en-US" altLang="zh-CN" dirty="0"/>
              <a:t>AUG</a:t>
            </a:r>
            <a:r>
              <a:rPr lang="zh-CN" altLang="en-US" dirty="0"/>
              <a:t>，结合在</a:t>
            </a:r>
            <a:r>
              <a:rPr lang="en-US" altLang="zh-CN" dirty="0"/>
              <a:t>mRNA</a:t>
            </a:r>
            <a:r>
              <a:rPr lang="zh-CN" altLang="en-US" dirty="0"/>
              <a:t>起始密码子</a:t>
            </a:r>
            <a:r>
              <a:rPr lang="en-US" altLang="zh-CN" dirty="0"/>
              <a:t>AUG</a:t>
            </a:r>
            <a:r>
              <a:rPr lang="zh-CN" altLang="en-US" dirty="0"/>
              <a:t>位置，定位的</a:t>
            </a:r>
            <a:r>
              <a:rPr lang="en-US" altLang="zh-CN" dirty="0"/>
              <a:t>P</a:t>
            </a:r>
            <a:r>
              <a:rPr lang="zh-CN" altLang="en-US" dirty="0"/>
              <a:t>位点，这个过程需要起始因子</a:t>
            </a:r>
            <a:r>
              <a:rPr lang="en-US" altLang="zh-CN" dirty="0"/>
              <a:t>IF2</a:t>
            </a:r>
            <a:r>
              <a:rPr lang="zh-CN" altLang="en-US" dirty="0"/>
              <a:t>的参与，它的作用主要是促进起始氨基酰</a:t>
            </a:r>
            <a:r>
              <a:rPr lang="en-US" altLang="zh-CN" dirty="0"/>
              <a:t>tRNA</a:t>
            </a:r>
            <a:r>
              <a:rPr lang="zh-CN" altLang="en-US" dirty="0"/>
              <a:t>和</a:t>
            </a:r>
            <a:r>
              <a:rPr lang="en-US" altLang="zh-CN" dirty="0"/>
              <a:t>mRNA</a:t>
            </a:r>
            <a:r>
              <a:rPr lang="zh-CN" altLang="en-US" dirty="0"/>
              <a:t>结合。原核生物的起始氨基酸是甲酰化的甲硫氨酸。这里我要提醒大家的是，</a:t>
            </a:r>
            <a:r>
              <a:rPr lang="en-US" altLang="zh-CN" dirty="0"/>
              <a:t>mRNA</a:t>
            </a:r>
            <a:r>
              <a:rPr lang="zh-CN" altLang="en-US" dirty="0"/>
              <a:t>的密码子是</a:t>
            </a:r>
            <a:r>
              <a:rPr lang="en-US" altLang="zh-CN" dirty="0"/>
              <a:t>AUG</a:t>
            </a:r>
            <a:r>
              <a:rPr lang="zh-CN" altLang="en-US" dirty="0"/>
              <a:t>，</a:t>
            </a:r>
            <a:r>
              <a:rPr lang="en-US" altLang="zh-CN" dirty="0"/>
              <a:t>tRNA</a:t>
            </a:r>
            <a:r>
              <a:rPr lang="zh-CN" altLang="en-US" dirty="0"/>
              <a:t>的反密码子是</a:t>
            </a:r>
            <a:r>
              <a:rPr lang="en-US" altLang="zh-CN" dirty="0"/>
              <a:t>CAU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r>
              <a:rPr lang="zh-CN" altLang="en-US" dirty="0"/>
              <a:t>最后一步，就是起始因子解离，大亚基和小亚基结合，组装在一起形成一个完整的蛋白质合成场所，大亚基和小亚基结合在一起才具有完整的催化肽键形成的活性。到此，蛋白质起始复合物就形成了。随后，核糖体在</a:t>
            </a:r>
            <a:r>
              <a:rPr lang="en-US" altLang="zh-CN" dirty="0"/>
              <a:t>mRNA</a:t>
            </a:r>
            <a:r>
              <a:rPr lang="zh-CN" altLang="en-US" dirty="0"/>
              <a:t>上面滑动，开始后面肽链的延伸过程。</a:t>
            </a:r>
            <a:endParaRPr lang="zh-CN" altLang="en-US" dirty="0"/>
          </a:p>
        </p:txBody>
      </p:sp>
      <p:sp>
        <p:nvSpPr>
          <p:cNvPr id="148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>
          <a:xfrm>
            <a:off x="323850" y="390525"/>
            <a:ext cx="390525" cy="274638"/>
            <a:chOff x="0" y="0"/>
            <a:chExt cx="1041399" cy="549275"/>
          </a:xfrm>
        </p:grpSpPr>
        <p:sp>
          <p:nvSpPr>
            <p:cNvPr id="3079" name="Freeform 16"/>
            <p:cNvSpPr/>
            <p:nvPr/>
          </p:nvSpPr>
          <p:spPr>
            <a:xfrm>
              <a:off x="0" y="0"/>
              <a:ext cx="361950" cy="549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0" name="Freeform 17"/>
            <p:cNvSpPr/>
            <p:nvPr/>
          </p:nvSpPr>
          <p:spPr>
            <a:xfrm>
              <a:off x="338137" y="0"/>
              <a:ext cx="360362" cy="549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1" name="Freeform 18"/>
            <p:cNvSpPr/>
            <p:nvPr/>
          </p:nvSpPr>
          <p:spPr>
            <a:xfrm>
              <a:off x="681037" y="0"/>
              <a:ext cx="360362" cy="549275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8101013" y="322263"/>
            <a:ext cx="671513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p>
            <a:pPr lvl="0" algn="ctr" eaLnBrk="1" hangingPunct="1">
              <a:buNone/>
            </a:pPr>
            <a:fld id="{9A0DB2DC-4C9A-4742-B13C-FB6460FD3503}" type="slidenum"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fld>
            <a:r>
              <a:rPr lang="zh-CN" altLang="en-US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55650" y="833438"/>
            <a:ext cx="7848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i-FI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Li Jiexin Sun Yat-sen University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emf"/><Relationship Id="rId7" Type="http://schemas.openxmlformats.org/officeDocument/2006/relationships/image" Target="../media/image19.emf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1.emf"/><Relationship Id="rId11" Type="http://schemas.openxmlformats.org/officeDocument/2006/relationships/notesSlide" Target="../notesSlides/notesSlide10.xml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23.e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1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2.emf"/><Relationship Id="rId13" Type="http://schemas.openxmlformats.org/officeDocument/2006/relationships/notesSlide" Target="../notesSlides/notesSlide11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24.emf"/><Relationship Id="rId1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oleObject" Target="../embeddings/oleObject21.bin"/><Relationship Id="rId7" Type="http://schemas.openxmlformats.org/officeDocument/2006/relationships/image" Target="../media/image36.e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34.emf"/><Relationship Id="rId2" Type="http://schemas.openxmlformats.org/officeDocument/2006/relationships/oleObject" Target="../embeddings/oleObject18.bin"/><Relationship Id="rId11" Type="http://schemas.openxmlformats.org/officeDocument/2006/relationships/notesSlide" Target="../notesSlides/notesSlide15.xml"/><Relationship Id="rId10" Type="http://schemas.openxmlformats.org/officeDocument/2006/relationships/vmlDrawing" Target="../drawings/vmlDrawing7.v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emf"/><Relationship Id="rId8" Type="http://schemas.openxmlformats.org/officeDocument/2006/relationships/oleObject" Target="../embeddings/oleObject25.bin"/><Relationship Id="rId7" Type="http://schemas.openxmlformats.org/officeDocument/2006/relationships/image" Target="../media/image39.e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3.png"/><Relationship Id="rId4" Type="http://schemas.openxmlformats.org/officeDocument/2006/relationships/image" Target="../media/image38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7.emf"/><Relationship Id="rId12" Type="http://schemas.openxmlformats.org/officeDocument/2006/relationships/notesSlide" Target="../notesSlides/notesSlide16.xml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9.xml"/><Relationship Id="rId1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23.e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1.e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12.e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9.xml"/><Relationship Id="rId10" Type="http://schemas.openxmlformats.org/officeDocument/2006/relationships/image" Target="../media/image24.emf"/><Relationship Id="rId1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oleObject" Target="../embeddings/oleObject34.bin"/><Relationship Id="rId7" Type="http://schemas.openxmlformats.org/officeDocument/2006/relationships/image" Target="../media/image36.emf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2.bin"/><Relationship Id="rId3" Type="http://schemas.openxmlformats.org/officeDocument/2006/relationships/image" Target="../media/image34.emf"/><Relationship Id="rId2" Type="http://schemas.openxmlformats.org/officeDocument/2006/relationships/oleObject" Target="../embeddings/oleObject31.bin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10.v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emf"/><Relationship Id="rId8" Type="http://schemas.openxmlformats.org/officeDocument/2006/relationships/oleObject" Target="../embeddings/oleObject38.bin"/><Relationship Id="rId7" Type="http://schemas.openxmlformats.org/officeDocument/2006/relationships/image" Target="../media/image39.emf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3.png"/><Relationship Id="rId4" Type="http://schemas.openxmlformats.org/officeDocument/2006/relationships/image" Target="../media/image38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37.emf"/><Relationship Id="rId12" Type="http://schemas.openxmlformats.org/officeDocument/2006/relationships/notesSlide" Target="../notesSlides/notesSlide19.xml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9.xml"/><Relationship Id="rId1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49.jpeg"/><Relationship Id="rId3" Type="http://schemas.openxmlformats.org/officeDocument/2006/relationships/image" Target="../media/image51.jpeg"/><Relationship Id="rId2" Type="http://schemas.openxmlformats.org/officeDocument/2006/relationships/image" Target="../media/image47.jpeg"/><Relationship Id="rId1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49.jpeg"/><Relationship Id="rId3" Type="http://schemas.openxmlformats.org/officeDocument/2006/relationships/image" Target="../media/image51.jpeg"/><Relationship Id="rId2" Type="http://schemas.openxmlformats.org/officeDocument/2006/relationships/image" Target="../media/image47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jpeg"/><Relationship Id="rId3" Type="http://schemas.openxmlformats.org/officeDocument/2006/relationships/image" Target="../media/image51.jpeg"/><Relationship Id="rId2" Type="http://schemas.openxmlformats.org/officeDocument/2006/relationships/image" Target="../media/image47.jpeg"/><Relationship Id="rId1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2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3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"/>
          <p:cNvPicPr>
            <a:picLocks noChangeAspect="1"/>
          </p:cNvPicPr>
          <p:nvPr/>
        </p:nvPicPr>
        <p:blipFill>
          <a:blip r:embed="rId1"/>
          <a:srcRect t="1945"/>
          <a:stretch>
            <a:fillRect/>
          </a:stretch>
        </p:blipFill>
        <p:spPr>
          <a:xfrm>
            <a:off x="1444625" y="2255520"/>
            <a:ext cx="6254750" cy="311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2020570" y="5373370"/>
            <a:ext cx="5061585" cy="14503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ª"/>
              <a:defRPr sz="24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ª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黎婕昕</a:t>
            </a: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,  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副教授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中山大学药学院</a:t>
            </a:r>
            <a:endParaRPr kumimoji="0" lang="zh-CN" altLang="en-US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FFFF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E-mail: lijiexin3@mail.sysu.edu.cn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-20955" y="980123"/>
            <a:ext cx="9164638" cy="129698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 anchor="b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ª"/>
              <a:defRPr sz="24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ª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w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algn="ctr" defTabSz="914400" rtl="0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第四章 蛋白质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生物合成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R="0" lvl="0" algn="ctr" defTabSz="914400" rtl="0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Protein Biosynthesis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R="0" lvl="0" algn="ctr" defTabSz="914400" rtl="0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 Translation and Posttranslational Processing 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19388" y="2894013"/>
          <a:ext cx="3571875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3399155" imgH="1764030" progId="">
                  <p:embed/>
                </p:oleObj>
              </mc:Choice>
              <mc:Fallback>
                <p:oleObj name="" r:id="rId1" imgW="3399155" imgH="1764030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19388" y="2894013"/>
                        <a:ext cx="3571875" cy="1849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07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508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49509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684213" y="993775"/>
            <a:ext cx="5688012" cy="4984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buClr>
                <a:srgbClr val="0000FF"/>
              </a:buClr>
              <a:buFontTx/>
              <a:buAutoNum type="circleNumDbPlain" startAt="4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核糖体大亚基结合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9511" name="Object 4"/>
          <p:cNvGraphicFramePr>
            <a:graphicFrameLocks noChangeAspect="1"/>
          </p:cNvGraphicFramePr>
          <p:nvPr/>
        </p:nvGraphicFramePr>
        <p:xfrm>
          <a:off x="2814638" y="4508500"/>
          <a:ext cx="3514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3417570" imgH="1283970" progId="">
                  <p:embed/>
                </p:oleObj>
              </mc:Choice>
              <mc:Fallback>
                <p:oleObj name="" r:id="rId3" imgW="3417570" imgH="1283970" progId="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4638" y="4508500"/>
                        <a:ext cx="3514725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5173663" y="45799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44763" y="468947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49514" name="Object 6"/>
          <p:cNvGraphicFramePr>
            <a:graphicFrameLocks noChangeAspect="1"/>
          </p:cNvGraphicFramePr>
          <p:nvPr/>
        </p:nvGraphicFramePr>
        <p:xfrm>
          <a:off x="2006600" y="4329113"/>
          <a:ext cx="542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5" imgW="4523740" imgH="368935" progId="">
                  <p:embed/>
                </p:oleObj>
              </mc:Choice>
              <mc:Fallback>
                <p:oleObj name="" r:id="rId5" imgW="4523740" imgH="368935" progId="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6600" y="4329113"/>
                        <a:ext cx="54292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9515" name="Group 6"/>
          <p:cNvGrpSpPr/>
          <p:nvPr/>
        </p:nvGrpSpPr>
        <p:grpSpPr>
          <a:xfrm>
            <a:off x="4148138" y="4122738"/>
            <a:ext cx="785812" cy="214312"/>
            <a:chOff x="0" y="0"/>
            <a:chExt cx="365" cy="53"/>
          </a:xfrm>
        </p:grpSpPr>
        <p:sp>
          <p:nvSpPr>
            <p:cNvPr id="149520" name="Line 7"/>
            <p:cNvSpPr/>
            <p:nvPr/>
          </p:nvSpPr>
          <p:spPr>
            <a:xfrm>
              <a:off x="0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1" name="Line 8"/>
            <p:cNvSpPr/>
            <p:nvPr/>
          </p:nvSpPr>
          <p:spPr>
            <a:xfrm>
              <a:off x="0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2" name="Line 9"/>
            <p:cNvSpPr/>
            <p:nvPr/>
          </p:nvSpPr>
          <p:spPr>
            <a:xfrm>
              <a:off x="138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3" name="Line 10"/>
            <p:cNvSpPr/>
            <p:nvPr/>
          </p:nvSpPr>
          <p:spPr>
            <a:xfrm>
              <a:off x="138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4" name="Line 11"/>
            <p:cNvSpPr/>
            <p:nvPr/>
          </p:nvSpPr>
          <p:spPr>
            <a:xfrm>
              <a:off x="274" y="0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5" name="Line 12"/>
            <p:cNvSpPr/>
            <p:nvPr/>
          </p:nvSpPr>
          <p:spPr>
            <a:xfrm>
              <a:off x="274" y="2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9526" name="Line 13"/>
            <p:cNvSpPr/>
            <p:nvPr/>
          </p:nvSpPr>
          <p:spPr>
            <a:xfrm>
              <a:off x="274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9516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725" y="2336800"/>
            <a:ext cx="1357313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9638" y="3051175"/>
            <a:ext cx="1638300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56325" y="3033713"/>
            <a:ext cx="1941513" cy="496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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GDP + Pi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930275" y="1554163"/>
            <a:ext cx="6180138" cy="4873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22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起始过程消耗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个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GTP</a:t>
            </a:r>
            <a:endParaRPr lang="en-US" altLang="zh-CN" sz="22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8" grpId="1" animBg="1"/>
      <p:bldP spid="9" grpId="0" animBg="1"/>
      <p:bldP spid="9" grpId="1" animBg="1"/>
      <p:bldP spid="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1554" name="Object 8"/>
          <p:cNvGraphicFramePr>
            <a:graphicFrameLocks noChangeAspect="1"/>
          </p:cNvGraphicFramePr>
          <p:nvPr/>
        </p:nvGraphicFramePr>
        <p:xfrm>
          <a:off x="2181225" y="3970338"/>
          <a:ext cx="4748213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3417570" imgH="1283970" progId="">
                  <p:embed/>
                </p:oleObj>
              </mc:Choice>
              <mc:Fallback>
                <p:oleObj name="" r:id="rId1" imgW="3417570" imgH="128397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1225" y="3970338"/>
                        <a:ext cx="4748213" cy="177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7"/>
          <p:cNvGraphicFramePr>
            <a:graphicFrameLocks noChangeAspect="1"/>
          </p:cNvGraphicFramePr>
          <p:nvPr/>
        </p:nvGraphicFramePr>
        <p:xfrm>
          <a:off x="2071688" y="1892300"/>
          <a:ext cx="4786312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3399155" imgH="1764030" progId="">
                  <p:embed/>
                </p:oleObj>
              </mc:Choice>
              <mc:Fallback>
                <p:oleObj name="" r:id="rId3" imgW="3399155" imgH="1764030" progId="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1688" y="1892300"/>
                        <a:ext cx="4786312" cy="2478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>
          <a:xfrm>
            <a:off x="4179888" y="3771900"/>
            <a:ext cx="785812" cy="142875"/>
            <a:chOff x="0" y="0"/>
            <a:chExt cx="365" cy="53"/>
          </a:xfrm>
        </p:grpSpPr>
        <p:sp>
          <p:nvSpPr>
            <p:cNvPr id="151568" name="Line 7"/>
            <p:cNvSpPr/>
            <p:nvPr/>
          </p:nvSpPr>
          <p:spPr>
            <a:xfrm>
              <a:off x="0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69" name="Line 8"/>
            <p:cNvSpPr/>
            <p:nvPr/>
          </p:nvSpPr>
          <p:spPr>
            <a:xfrm>
              <a:off x="0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70" name="Line 9"/>
            <p:cNvSpPr/>
            <p:nvPr/>
          </p:nvSpPr>
          <p:spPr>
            <a:xfrm>
              <a:off x="138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71" name="Line 10"/>
            <p:cNvSpPr/>
            <p:nvPr/>
          </p:nvSpPr>
          <p:spPr>
            <a:xfrm>
              <a:off x="138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72" name="Line 11"/>
            <p:cNvSpPr/>
            <p:nvPr/>
          </p:nvSpPr>
          <p:spPr>
            <a:xfrm>
              <a:off x="274" y="0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73" name="Line 12"/>
            <p:cNvSpPr/>
            <p:nvPr/>
          </p:nvSpPr>
          <p:spPr>
            <a:xfrm>
              <a:off x="274" y="2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1574" name="Line 13"/>
            <p:cNvSpPr/>
            <p:nvPr/>
          </p:nvSpPr>
          <p:spPr>
            <a:xfrm>
              <a:off x="274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49" name="Object 8"/>
          <p:cNvGraphicFramePr>
            <a:graphicFrameLocks noChangeAspect="1"/>
          </p:cNvGraphicFramePr>
          <p:nvPr/>
        </p:nvGraphicFramePr>
        <p:xfrm>
          <a:off x="4089400" y="2071688"/>
          <a:ext cx="1301750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5" imgW="1006475" imgH="1311275" progId="">
                  <p:embed/>
                </p:oleObj>
              </mc:Choice>
              <mc:Fallback>
                <p:oleObj name="" r:id="rId5" imgW="1006475" imgH="1311275" progId="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9400" y="2071688"/>
                        <a:ext cx="1301750" cy="170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0"/>
          <p:cNvGraphicFramePr>
            <a:graphicFrameLocks noChangeAspect="1"/>
          </p:cNvGraphicFramePr>
          <p:nvPr/>
        </p:nvGraphicFramePr>
        <p:xfrm>
          <a:off x="4789488" y="2644775"/>
          <a:ext cx="7508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7" imgW="739140" imgH="544830" progId="">
                  <p:embed/>
                </p:oleObj>
              </mc:Choice>
              <mc:Fallback>
                <p:oleObj name="" r:id="rId7" imgW="739140" imgH="544830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9488" y="2644775"/>
                        <a:ext cx="750887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429250" y="2714625"/>
            <a:ext cx="785813" cy="428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GTP 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19800" y="2743200"/>
            <a:ext cx="1443038" cy="4286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楷体_GB2312"/>
                <a:sym typeface="Wingdings 3" panose="05040102010807070707" pitchFamily="18" charset="2"/>
              </a:rPr>
              <a:t></a:t>
            </a: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GDP + Pi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31888" y="3938588"/>
          <a:ext cx="6929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9" imgW="5209540" imgH="424815" progId="">
                  <p:embed/>
                </p:oleObj>
              </mc:Choice>
              <mc:Fallback>
                <p:oleObj name="" r:id="rId9" imgW="5209540" imgH="424815" progId="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1888" y="3938588"/>
                        <a:ext cx="6929437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连接符 24"/>
          <p:cNvCxnSpPr/>
          <p:nvPr/>
        </p:nvCxnSpPr>
        <p:spPr>
          <a:xfrm>
            <a:off x="642938" y="1000125"/>
            <a:ext cx="771525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7262813" y="50752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83400" y="571182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565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51566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51567" name="Title 1"/>
          <p:cNvSpPr txBox="1"/>
          <p:nvPr/>
        </p:nvSpPr>
        <p:spPr>
          <a:xfrm>
            <a:off x="930275" y="333375"/>
            <a:ext cx="7529513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原核生物翻译起始复合物形成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L -0.19774 -0.11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0" y="-6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4 0.00069 L -0.5401 -0.180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0" y="-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4" grpId="0" animBg="1"/>
      <p:bldP spid="4" grpId="1" animBg="1"/>
      <p:bldP spid="4" grpId="2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699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57700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80901" name="文本框 7"/>
          <p:cNvSpPr txBox="1">
            <a:spLocks noChangeArrowheads="1"/>
          </p:cNvSpPr>
          <p:nvPr/>
        </p:nvSpPr>
        <p:spPr bwMode="auto">
          <a:xfrm>
            <a:off x="812800" y="836930"/>
            <a:ext cx="7504430" cy="5501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核糖体大小亚基的分离：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eIF-2B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参与下将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解离成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起始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tRNA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30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就位：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形成三元复合物：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Met-tRNA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+eIF2+GTP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三元复合物结合于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（保持游离小亚基）、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eIF-4C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参与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mRNA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小亚基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43S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前起始复合物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帽子结合复合物：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eIF-4E/4A/4G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④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80S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起始复合物的形成：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处与小亚基结合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360045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eIF-5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，释放各种起始因子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左大括号 23"/>
          <p:cNvSpPr/>
          <p:nvPr/>
        </p:nvSpPr>
        <p:spPr>
          <a:xfrm flipH="1">
            <a:off x="6227763" y="2636838"/>
            <a:ext cx="271463" cy="104457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6485255" y="2694305"/>
            <a:ext cx="161925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前起始复合物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5435600" y="4364990"/>
            <a:ext cx="2509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结合于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5`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帽子结构 → 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5`UTR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左大括号 33"/>
          <p:cNvSpPr/>
          <p:nvPr/>
        </p:nvSpPr>
        <p:spPr>
          <a:xfrm flipH="1">
            <a:off x="5219700" y="4437063"/>
            <a:ext cx="269875" cy="504825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3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747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59748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59749" name="文本框 8"/>
          <p:cNvSpPr txBox="1"/>
          <p:nvPr/>
        </p:nvSpPr>
        <p:spPr>
          <a:xfrm>
            <a:off x="187325" y="1054100"/>
            <a:ext cx="19780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三元复合物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750" name="文本框 12"/>
          <p:cNvSpPr txBox="1"/>
          <p:nvPr/>
        </p:nvSpPr>
        <p:spPr>
          <a:xfrm>
            <a:off x="455613" y="3803650"/>
            <a:ext cx="253047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前起始复合物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39" name="文本框 19"/>
          <p:cNvSpPr txBox="1"/>
          <p:nvPr/>
        </p:nvSpPr>
        <p:spPr>
          <a:xfrm>
            <a:off x="2862263" y="3789363"/>
            <a:ext cx="223202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帽子结合复合物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/eIF-4F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复合物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240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6145213"/>
            <a:ext cx="4319587" cy="244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1" name="文本框 29"/>
          <p:cNvSpPr txBox="1"/>
          <p:nvPr/>
        </p:nvSpPr>
        <p:spPr>
          <a:xfrm>
            <a:off x="6443663" y="4179888"/>
            <a:ext cx="290512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43S·mRNA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复合物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97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81150"/>
            <a:ext cx="1136650" cy="160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75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5" y="2090738"/>
            <a:ext cx="1349375" cy="738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十字形 4"/>
          <p:cNvSpPr/>
          <p:nvPr/>
        </p:nvSpPr>
        <p:spPr>
          <a:xfrm>
            <a:off x="1692275" y="2414588"/>
            <a:ext cx="360363" cy="358775"/>
          </a:xfrm>
          <a:prstGeom prst="plus">
            <a:avLst>
              <a:gd name="adj" fmla="val 398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9757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4337050"/>
            <a:ext cx="1601788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4518025"/>
            <a:ext cx="1258888" cy="70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7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50" y="3894138"/>
            <a:ext cx="3683000" cy="197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48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438" y="1187450"/>
            <a:ext cx="4221162" cy="1903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箭头: 下 43"/>
          <p:cNvSpPr/>
          <p:nvPr/>
        </p:nvSpPr>
        <p:spPr>
          <a:xfrm>
            <a:off x="1633538" y="3125788"/>
            <a:ext cx="477838" cy="46831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十字形 44"/>
          <p:cNvSpPr/>
          <p:nvPr/>
        </p:nvSpPr>
        <p:spPr>
          <a:xfrm>
            <a:off x="2579688" y="4806950"/>
            <a:ext cx="360363" cy="360363"/>
          </a:xfrm>
          <a:prstGeom prst="plus">
            <a:avLst>
              <a:gd name="adj" fmla="val 398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箭头: 下 45"/>
          <p:cNvSpPr/>
          <p:nvPr/>
        </p:nvSpPr>
        <p:spPr>
          <a:xfrm rot="5400000" flipV="1">
            <a:off x="4854575" y="4970463"/>
            <a:ext cx="477838" cy="46831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十字形 46"/>
          <p:cNvSpPr/>
          <p:nvPr/>
        </p:nvSpPr>
        <p:spPr>
          <a:xfrm>
            <a:off x="3802063" y="5387975"/>
            <a:ext cx="360363" cy="360363"/>
          </a:xfrm>
          <a:prstGeom prst="plus">
            <a:avLst>
              <a:gd name="adj" fmla="val 398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箭头: 下 47"/>
          <p:cNvSpPr/>
          <p:nvPr/>
        </p:nvSpPr>
        <p:spPr>
          <a:xfrm flipV="1">
            <a:off x="6870700" y="3027363"/>
            <a:ext cx="477838" cy="46831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9766" name="文本框 48"/>
          <p:cNvSpPr txBox="1"/>
          <p:nvPr/>
        </p:nvSpPr>
        <p:spPr>
          <a:xfrm>
            <a:off x="1973263" y="1054100"/>
            <a:ext cx="1976437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小亚基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eIF3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eIF4C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255" name="文本框 49"/>
          <p:cNvSpPr txBox="1"/>
          <p:nvPr/>
        </p:nvSpPr>
        <p:spPr>
          <a:xfrm>
            <a:off x="2524125" y="5818188"/>
            <a:ext cx="29067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mRNA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768" name="文本框 24"/>
          <p:cNvSpPr txBox="1"/>
          <p:nvPr/>
        </p:nvSpPr>
        <p:spPr>
          <a:xfrm>
            <a:off x="2111375" y="3140075"/>
            <a:ext cx="2354263" cy="4000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-tRNA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就位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84975" y="5795963"/>
            <a:ext cx="1798638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mRNA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与小亚基结合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0" y="3108325"/>
            <a:ext cx="1644650" cy="369888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5`UTR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endParaRPr lang="zh-CN" altLang="en-US" sz="18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9" grpId="0"/>
      <p:bldP spid="95241" grpId="0"/>
      <p:bldP spid="45" grpId="0" animBg="1"/>
      <p:bldP spid="46" grpId="0" animBg="1"/>
      <p:bldP spid="47" grpId="0" animBg="1"/>
      <p:bldP spid="48" grpId="0" animBg="1"/>
      <p:bldP spid="95255" grpId="0"/>
      <p:bldP spid="26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4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2.1.2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795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61796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161797" name="图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75" y="922338"/>
            <a:ext cx="4635500" cy="208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箭头: 下 23"/>
          <p:cNvSpPr/>
          <p:nvPr/>
        </p:nvSpPr>
        <p:spPr>
          <a:xfrm>
            <a:off x="4845050" y="3148013"/>
            <a:ext cx="477838" cy="54927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889875" y="5808663"/>
            <a:ext cx="936625" cy="552450"/>
          </a:xfrm>
          <a:prstGeom prst="ellipse">
            <a:avLst/>
          </a:prstGeom>
          <a:gradFill flip="none" rotWithShape="1">
            <a:gsLst>
              <a:gs pos="0">
                <a:srgbClr val="993300"/>
              </a:gs>
              <a:gs pos="10000">
                <a:schemeClr val="accent2">
                  <a:lumMod val="7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eIF4B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15275" y="4713288"/>
            <a:ext cx="935038" cy="539750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FF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eIF4E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935788" y="5592763"/>
            <a:ext cx="936625" cy="539750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FF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eIF4A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819900" y="4945063"/>
            <a:ext cx="935038" cy="523875"/>
          </a:xfrm>
          <a:prstGeom prst="ellipse">
            <a:avLst/>
          </a:prstGeom>
          <a:gradFill flip="none" rotWithShape="1">
            <a:gsLst>
              <a:gs pos="0">
                <a:srgbClr val="CC0099"/>
              </a:gs>
              <a:gs pos="100000">
                <a:srgbClr val="FF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eIF4G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970588" y="3735388"/>
            <a:ext cx="730250" cy="469900"/>
          </a:xfrm>
          <a:prstGeom prst="ellipse">
            <a:avLst/>
          </a:prstGeom>
          <a:gradFill flip="none" rotWithShape="1">
            <a:gsLst>
              <a:gs pos="0">
                <a:srgbClr val="9933FF"/>
              </a:gs>
              <a:gs pos="38000">
                <a:srgbClr val="CC99FF"/>
              </a:gs>
              <a:gs pos="100000">
                <a:srgbClr val="CC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278688" y="4306888"/>
            <a:ext cx="682625" cy="469900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256338" y="4513263"/>
            <a:ext cx="900113" cy="4699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eIF4C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727825" y="4017963"/>
            <a:ext cx="684213" cy="466725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967163" y="3160713"/>
            <a:ext cx="792163" cy="504825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75000"/>
                </a:srgbClr>
              </a:gs>
              <a:gs pos="64000">
                <a:srgbClr val="5B9BD5">
                  <a:lumMod val="40000"/>
                  <a:lumOff val="60000"/>
                </a:srgbClr>
              </a:gs>
              <a:gs pos="100000">
                <a:srgbClr val="5B9BD5">
                  <a:lumMod val="20000"/>
                  <a:lumOff val="8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eIF5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1808" name="文本框 40"/>
          <p:cNvSpPr txBox="1"/>
          <p:nvPr/>
        </p:nvSpPr>
        <p:spPr>
          <a:xfrm>
            <a:off x="3509963" y="5862638"/>
            <a:ext cx="29083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80S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起始复合物</a:t>
            </a:r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809" name="文本框 18"/>
          <p:cNvSpPr txBox="1"/>
          <p:nvPr/>
        </p:nvSpPr>
        <p:spPr>
          <a:xfrm>
            <a:off x="5549900" y="3021013"/>
            <a:ext cx="3016250" cy="4000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80S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起始复合物的形成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0" name="十字形 19"/>
          <p:cNvSpPr/>
          <p:nvPr/>
        </p:nvSpPr>
        <p:spPr>
          <a:xfrm>
            <a:off x="4964113" y="1843088"/>
            <a:ext cx="360363" cy="361950"/>
          </a:xfrm>
          <a:prstGeom prst="plus">
            <a:avLst>
              <a:gd name="adj" fmla="val 398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18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25" y="1620838"/>
            <a:ext cx="1084263" cy="717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1812" name="文本框 48"/>
          <p:cNvSpPr txBox="1"/>
          <p:nvPr/>
        </p:nvSpPr>
        <p:spPr>
          <a:xfrm>
            <a:off x="5578475" y="1125538"/>
            <a:ext cx="197643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大亚基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181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25" y="4030663"/>
            <a:ext cx="3486150" cy="1901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29"/>
          <p:cNvSpPr txBox="1"/>
          <p:nvPr/>
        </p:nvSpPr>
        <p:spPr>
          <a:xfrm>
            <a:off x="134938" y="1125538"/>
            <a:ext cx="25447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43S·mRNA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复合物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2" name="灯片编号占位符 19"/>
          <p:cNvSpPr txBox="1">
            <a:spLocks noGrp="1"/>
          </p:cNvSpPr>
          <p:nvPr>
            <p:ph type="sldNum" sz="quarter" idx="12"/>
          </p:nvPr>
        </p:nvSpPr>
        <p:spPr>
          <a:xfrm>
            <a:off x="3132138" y="5854700"/>
            <a:ext cx="2895600" cy="365125"/>
          </a:xfrm>
          <a:noFill/>
          <a:ln>
            <a:noFill/>
          </a:ln>
        </p:spPr>
        <p:txBody>
          <a:bodyPr anchor="ctr" anchorCtr="0"/>
          <a:p>
            <a:pPr marL="0" indent="0" algn="ct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000" dirty="0">
                <a:solidFill>
                  <a:schemeClr val="bg1"/>
                </a:solidFill>
                <a:latin typeface="Verdana" panose="020B0604030504040204" pitchFamily="34" charset="0"/>
              </a:rPr>
            </a:fld>
            <a:endParaRPr lang="zh-CN" altLang="en-US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66562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750" y="2927350"/>
            <a:ext cx="523875" cy="92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44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3845" name="Rectangle 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3846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163847" name="Object 23"/>
          <p:cNvGraphicFramePr>
            <a:graphicFrameLocks noChangeAspect="1"/>
          </p:cNvGraphicFramePr>
          <p:nvPr/>
        </p:nvGraphicFramePr>
        <p:xfrm>
          <a:off x="793750" y="712788"/>
          <a:ext cx="23812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2" imgW="4683125" imgH="2771140" progId="">
                  <p:embed/>
                </p:oleObj>
              </mc:Choice>
              <mc:Fallback>
                <p:oleObj name="" r:id="rId2" imgW="4683125" imgH="2771140" progId="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750" y="712788"/>
                        <a:ext cx="23812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8" name="Rectangle 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3849" name="Rectangle 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3850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3851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163852" name="Object 3"/>
          <p:cNvGraphicFramePr>
            <a:graphicFrameLocks noChangeAspect="1"/>
          </p:cNvGraphicFramePr>
          <p:nvPr/>
        </p:nvGraphicFramePr>
        <p:xfrm>
          <a:off x="4008438" y="927100"/>
          <a:ext cx="47863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4" imgW="8349615" imgH="1717675" progId="">
                  <p:embed/>
                </p:oleObj>
              </mc:Choice>
              <mc:Fallback>
                <p:oleObj name="" r:id="rId4" imgW="8349615" imgH="1717675" progId="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8438" y="927100"/>
                        <a:ext cx="4786312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2627313" y="4927600"/>
            <a:ext cx="4383087" cy="1428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43S·mRNA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复合物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小亚基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-mRNA-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起始氨基酰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tRNA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复合物</a:t>
            </a:r>
            <a:endParaRPr lang="en-US" altLang="zh-CN" sz="1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43S complex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en-US" altLang="zh-CN" sz="1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binds to 5' end of mRNA</a:t>
            </a:r>
            <a:endParaRPr lang="zh-CN" altLang="en-US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93750" y="712788"/>
          <a:ext cx="23812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6" imgW="4683125" imgH="2771140" progId="">
                  <p:embed/>
                </p:oleObj>
              </mc:Choice>
              <mc:Fallback>
                <p:oleObj name="" r:id="rId6" imgW="4683125" imgH="2771140" progId="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3750" y="712788"/>
                        <a:ext cx="23812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5"/>
          <p:cNvGraphicFramePr>
            <a:graphicFrameLocks noChangeAspect="1"/>
          </p:cNvGraphicFramePr>
          <p:nvPr/>
        </p:nvGraphicFramePr>
        <p:xfrm>
          <a:off x="4008438" y="927100"/>
          <a:ext cx="47863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8" imgW="8349615" imgH="1717675" progId="">
                  <p:embed/>
                </p:oleObj>
              </mc:Choice>
              <mc:Fallback>
                <p:oleObj name="" r:id="rId8" imgW="8349615" imgH="1717675" progId="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8438" y="927100"/>
                        <a:ext cx="4786312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331788" y="1973263"/>
            <a:ext cx="3498850" cy="1222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43S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复合物前起始复合物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539750" marR="0" lvl="0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eIF2, eIF3 + 40S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  <a:p>
            <a:pPr marL="539750" marR="0" lvl="0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Met-tRNA + eIF2 + GTP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5156200" y="1939925"/>
            <a:ext cx="3786188" cy="860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起始因子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- mRNA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复合物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mRNA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+ eIF4A, B, E, 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163858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63859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15782 0.387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19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24635 0.4296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00" y="2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8634" name="Object 5"/>
          <p:cNvGraphicFramePr>
            <a:graphicFrameLocks noChangeAspect="1"/>
          </p:cNvGraphicFramePr>
          <p:nvPr/>
        </p:nvGraphicFramePr>
        <p:xfrm>
          <a:off x="2643188" y="3400425"/>
          <a:ext cx="2214562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2576830" imgH="1616075" progId="">
                  <p:embed/>
                </p:oleObj>
              </mc:Choice>
              <mc:Fallback>
                <p:oleObj name="" r:id="rId1" imgW="2576830" imgH="1616075" progId="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3188" y="3400425"/>
                        <a:ext cx="2214562" cy="1385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1" name="Object 4"/>
          <p:cNvGraphicFramePr>
            <a:graphicFrameLocks noChangeAspect="1"/>
          </p:cNvGraphicFramePr>
          <p:nvPr/>
        </p:nvGraphicFramePr>
        <p:xfrm>
          <a:off x="928688" y="1785938"/>
          <a:ext cx="70008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10446385" imgH="895985" progId="">
                  <p:embed/>
                </p:oleObj>
              </mc:Choice>
              <mc:Fallback>
                <p:oleObj name="" r:id="rId3" imgW="10446385" imgH="895985" progId="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1785938"/>
                        <a:ext cx="700087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5892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-1968694">
            <a:off x="1092200" y="617538"/>
            <a:ext cx="333375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5893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894" name="Rectangle 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895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896" name="Rectangle 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897" name="Rectangle 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34844" name="Object 28"/>
          <p:cNvGraphicFramePr>
            <a:graphicFrameLocks noChangeAspect="1"/>
          </p:cNvGraphicFramePr>
          <p:nvPr/>
        </p:nvGraphicFramePr>
        <p:xfrm>
          <a:off x="785813" y="4572000"/>
          <a:ext cx="67579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6" imgW="9818370" imgH="2290445" progId="">
                  <p:embed/>
                </p:oleObj>
              </mc:Choice>
              <mc:Fallback>
                <p:oleObj name="" r:id="rId6" imgW="9818370" imgH="2290445" progId="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5813" y="4572000"/>
                        <a:ext cx="6757987" cy="1543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500688" y="4140200"/>
            <a:ext cx="3608387" cy="798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eIF5B  mediates joining of 60S subunit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0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1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2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3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4" name="Rectangle 1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68624" name="Object 3"/>
          <p:cNvGraphicFramePr>
            <a:graphicFrameLocks noChangeAspect="1"/>
          </p:cNvGraphicFramePr>
          <p:nvPr/>
        </p:nvGraphicFramePr>
        <p:xfrm>
          <a:off x="928688" y="1285875"/>
          <a:ext cx="314007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8" imgW="5440045" imgH="2346325" progId="">
                  <p:embed/>
                </p:oleObj>
              </mc:Choice>
              <mc:Fallback>
                <p:oleObj name="" r:id="rId8" imgW="5440045" imgH="2346325" progId="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8688" y="1285875"/>
                        <a:ext cx="3140075" cy="1357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06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7" name="Rectangle 2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8" name="矩形 46"/>
          <p:cNvSpPr/>
          <p:nvPr/>
        </p:nvSpPr>
        <p:spPr>
          <a:xfrm>
            <a:off x="1357313" y="642938"/>
            <a:ext cx="3741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eIF1 and eIF 1A enable scanning</a:t>
            </a:r>
            <a:endParaRPr lang="en-US" altLang="zh-CN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09" name="矩形 47"/>
          <p:cNvSpPr/>
          <p:nvPr/>
        </p:nvSpPr>
        <p:spPr>
          <a:xfrm>
            <a:off x="6215063" y="1000125"/>
            <a:ext cx="17113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Kozak</a:t>
            </a:r>
            <a:r>
              <a:rPr lang="zh-CN" alt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序列</a:t>
            </a:r>
            <a:endParaRPr lang="en-US" altLang="zh-CN" sz="2400" b="1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5324475" y="1254125"/>
            <a:ext cx="1890713" cy="587375"/>
            <a:chOff x="5324945" y="1254668"/>
            <a:chExt cx="1890261" cy="587138"/>
          </a:xfrm>
        </p:grpSpPr>
        <p:sp>
          <p:nvSpPr>
            <p:cNvPr id="165917" name="矩形 45"/>
            <p:cNvSpPr/>
            <p:nvPr/>
          </p:nvSpPr>
          <p:spPr>
            <a:xfrm>
              <a:off x="5324945" y="1500174"/>
              <a:ext cx="1890261" cy="3416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90000"/>
                </a:lnSpc>
                <a:buClr>
                  <a:schemeClr val="hlink"/>
                </a:buClr>
                <a:buFont typeface="Wingdings" panose="05000000000000000000" pitchFamily="2" charset="2"/>
                <a:buChar char="v"/>
              </a:pP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GCC</a:t>
              </a:r>
              <a:r>
                <a:rPr lang="en-US" altLang="zh-CN" sz="2000" b="1" dirty="0">
                  <a:solidFill>
                    <a:srgbClr val="3399FF"/>
                  </a:solidFill>
                  <a:latin typeface="Times New Roman" panose="02020603050405020304" charset="0"/>
                  <a:ea typeface="楷体_GB2312"/>
                </a:rPr>
                <a:t>C</a:t>
              </a: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CC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charset="0"/>
                  <a:ea typeface="楷体_GB2312"/>
                </a:rPr>
                <a:t>AUG</a:t>
              </a: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G</a:t>
              </a: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165918" name="矩形 48"/>
            <p:cNvSpPr/>
            <p:nvPr/>
          </p:nvSpPr>
          <p:spPr>
            <a:xfrm>
              <a:off x="5835121" y="1254668"/>
              <a:ext cx="35137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Char char="v"/>
              </a:pPr>
              <a:r>
                <a:rPr lang="en-US" altLang="zh-CN" sz="2000" b="1" dirty="0">
                  <a:solidFill>
                    <a:srgbClr val="3399FF"/>
                  </a:solidFill>
                  <a:latin typeface="Times New Roman" panose="02020603050405020304" charset="0"/>
                  <a:ea typeface="楷体_GB2312"/>
                </a:rPr>
                <a:t>A</a:t>
              </a:r>
              <a:endParaRPr lang="zh-CN" altLang="en-US" sz="2000" b="1" dirty="0">
                <a:solidFill>
                  <a:srgbClr val="3399FF"/>
                </a:solidFill>
                <a:latin typeface="Times New Roman" panose="02020603050405020304" charset="0"/>
                <a:ea typeface="楷体_GB2312"/>
              </a:endParaRPr>
            </a:p>
          </p:txBody>
        </p:sp>
      </p:grpSp>
      <p:pic>
        <p:nvPicPr>
          <p:cNvPr id="54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64880">
            <a:off x="5246688" y="3771900"/>
            <a:ext cx="333375" cy="1004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矩形 55"/>
          <p:cNvSpPr/>
          <p:nvPr/>
        </p:nvSpPr>
        <p:spPr>
          <a:xfrm>
            <a:off x="5000625" y="3071813"/>
            <a:ext cx="4035425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charset="0"/>
                <a:ea typeface="楷体_GB2312"/>
              </a:rPr>
              <a:t>forms at initiation codon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charset="0"/>
              <a:ea typeface="楷体_GB2312"/>
            </a:endParaRPr>
          </a:p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charset="0"/>
                <a:ea typeface="楷体_GB2312"/>
              </a:rPr>
              <a:t>eIF2, eIF3,  eIF1,1A, eIF4A, B, F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07963" y="4286250"/>
            <a:ext cx="2349500" cy="4762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翻译起始复合物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5914" name="Rectangle 2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65915" name="灯片编号占位符 30"/>
          <p:cNvSpPr txBox="1"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anchor="ctr" anchorCtr="0"/>
          <a:p>
            <a:pPr marL="0" indent="0" algn="ct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000" dirty="0">
                <a:solidFill>
                  <a:schemeClr val="bg1"/>
                </a:solidFill>
                <a:latin typeface="Verdana" panose="020B0604030504040204" pitchFamily="34" charset="0"/>
              </a:rPr>
            </a:fld>
            <a:endParaRPr lang="zh-CN" altLang="en-US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65916" name="日期占位符 2"/>
          <p:cNvSpPr txBox="1">
            <a:spLocks noGrp="1"/>
          </p:cNvSpPr>
          <p:nvPr>
            <p:ph type="dt" sz="half" idx="10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eaLnBrk="1" hangingPunct="1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latin typeface="Arial" panose="020B0604020202020204" pitchFamily="34" charset="0"/>
              </a:rPr>
            </a:fld>
            <a:endParaRPr lang="zh-CN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-0.28802 0.0747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21893 0.003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046 L -0.00451 0.1342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80226" name="Object 8"/>
          <p:cNvGraphicFramePr>
            <a:graphicFrameLocks noChangeAspect="1"/>
          </p:cNvGraphicFramePr>
          <p:nvPr/>
        </p:nvGraphicFramePr>
        <p:xfrm>
          <a:off x="2181225" y="3970338"/>
          <a:ext cx="4748213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3417570" imgH="1283970" progId="">
                  <p:embed/>
                </p:oleObj>
              </mc:Choice>
              <mc:Fallback>
                <p:oleObj name="" r:id="rId1" imgW="3417570" imgH="1283970" progId="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81225" y="3970338"/>
                        <a:ext cx="4748213" cy="177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7"/>
          <p:cNvGraphicFramePr>
            <a:graphicFrameLocks noChangeAspect="1"/>
          </p:cNvGraphicFramePr>
          <p:nvPr/>
        </p:nvGraphicFramePr>
        <p:xfrm>
          <a:off x="2071688" y="1892300"/>
          <a:ext cx="4786312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3" imgW="3399155" imgH="1764030" progId="">
                  <p:embed/>
                </p:oleObj>
              </mc:Choice>
              <mc:Fallback>
                <p:oleObj name="" r:id="rId3" imgW="3399155" imgH="1764030" progId="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1688" y="1892300"/>
                        <a:ext cx="4786312" cy="2478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>
          <a:xfrm>
            <a:off x="4179888" y="3771900"/>
            <a:ext cx="785812" cy="142875"/>
            <a:chOff x="0" y="0"/>
            <a:chExt cx="365" cy="53"/>
          </a:xfrm>
        </p:grpSpPr>
        <p:sp>
          <p:nvSpPr>
            <p:cNvPr id="180240" name="Line 7"/>
            <p:cNvSpPr/>
            <p:nvPr/>
          </p:nvSpPr>
          <p:spPr>
            <a:xfrm>
              <a:off x="0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1" name="Line 8"/>
            <p:cNvSpPr/>
            <p:nvPr/>
          </p:nvSpPr>
          <p:spPr>
            <a:xfrm>
              <a:off x="0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2" name="Line 9"/>
            <p:cNvSpPr/>
            <p:nvPr/>
          </p:nvSpPr>
          <p:spPr>
            <a:xfrm>
              <a:off x="138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3" name="Line 10"/>
            <p:cNvSpPr/>
            <p:nvPr/>
          </p:nvSpPr>
          <p:spPr>
            <a:xfrm>
              <a:off x="138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4" name="Line 11"/>
            <p:cNvSpPr/>
            <p:nvPr/>
          </p:nvSpPr>
          <p:spPr>
            <a:xfrm>
              <a:off x="274" y="0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5" name="Line 12"/>
            <p:cNvSpPr/>
            <p:nvPr/>
          </p:nvSpPr>
          <p:spPr>
            <a:xfrm>
              <a:off x="274" y="2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0246" name="Line 13"/>
            <p:cNvSpPr/>
            <p:nvPr/>
          </p:nvSpPr>
          <p:spPr>
            <a:xfrm>
              <a:off x="274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49" name="Object 8"/>
          <p:cNvGraphicFramePr>
            <a:graphicFrameLocks noChangeAspect="1"/>
          </p:cNvGraphicFramePr>
          <p:nvPr/>
        </p:nvGraphicFramePr>
        <p:xfrm>
          <a:off x="4089400" y="2071688"/>
          <a:ext cx="1301750" cy="170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5" imgW="1006475" imgH="1311275" progId="">
                  <p:embed/>
                </p:oleObj>
              </mc:Choice>
              <mc:Fallback>
                <p:oleObj name="" r:id="rId5" imgW="1006475" imgH="1311275" progId="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9400" y="2071688"/>
                        <a:ext cx="1301750" cy="1700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0"/>
          <p:cNvGraphicFramePr>
            <a:graphicFrameLocks noChangeAspect="1"/>
          </p:cNvGraphicFramePr>
          <p:nvPr/>
        </p:nvGraphicFramePr>
        <p:xfrm>
          <a:off x="4789488" y="2644775"/>
          <a:ext cx="75088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7" imgW="739140" imgH="544830" progId="">
                  <p:embed/>
                </p:oleObj>
              </mc:Choice>
              <mc:Fallback>
                <p:oleObj name="" r:id="rId7" imgW="739140" imgH="544830" progId="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9488" y="2644775"/>
                        <a:ext cx="750887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429250" y="2714625"/>
            <a:ext cx="785813" cy="428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GTP 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19800" y="2743200"/>
            <a:ext cx="1443038" cy="4286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楷体_GB2312"/>
                <a:sym typeface="Wingdings 3" panose="05040102010807070707" pitchFamily="18" charset="2"/>
              </a:rPr>
              <a:t></a:t>
            </a: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GDP + Pi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131888" y="3938588"/>
          <a:ext cx="69294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9" imgW="5209540" imgH="424815" progId="">
                  <p:embed/>
                </p:oleObj>
              </mc:Choice>
              <mc:Fallback>
                <p:oleObj name="" r:id="rId9" imgW="5209540" imgH="424815" progId="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1888" y="3938588"/>
                        <a:ext cx="6929437" cy="550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连接符 24"/>
          <p:cNvCxnSpPr/>
          <p:nvPr/>
        </p:nvCxnSpPr>
        <p:spPr>
          <a:xfrm>
            <a:off x="642938" y="1000125"/>
            <a:ext cx="7715250" cy="1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7262813" y="50752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83400" y="571182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0237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80238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80239" name="Title 1"/>
          <p:cNvSpPr txBox="1"/>
          <p:nvPr/>
        </p:nvSpPr>
        <p:spPr>
          <a:xfrm>
            <a:off x="930275" y="333375"/>
            <a:ext cx="7529513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原核生物翻译起始复合物形成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L -0.19774 -0.11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0" y="-6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4 0.00069 L -0.5401 -0.180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0" y="-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4" grpId="0" animBg="1"/>
      <p:bldP spid="4" grpId="1" animBg="1"/>
      <p:bldP spid="4" grpId="2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4" name="灯片编号占位符 19"/>
          <p:cNvSpPr txBox="1">
            <a:spLocks noGrp="1"/>
          </p:cNvSpPr>
          <p:nvPr>
            <p:ph type="sldNum" sz="quarter" idx="12"/>
          </p:nvPr>
        </p:nvSpPr>
        <p:spPr>
          <a:xfrm>
            <a:off x="3132138" y="5854700"/>
            <a:ext cx="2895600" cy="365125"/>
          </a:xfrm>
          <a:noFill/>
          <a:ln>
            <a:noFill/>
          </a:ln>
        </p:spPr>
        <p:txBody>
          <a:bodyPr anchor="ctr" anchorCtr="0"/>
          <a:p>
            <a:pPr marL="0" indent="0" algn="ct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000" dirty="0">
                <a:solidFill>
                  <a:schemeClr val="bg1"/>
                </a:solidFill>
                <a:latin typeface="Verdana" panose="020B0604030504040204" pitchFamily="34" charset="0"/>
              </a:rPr>
            </a:fld>
            <a:endParaRPr lang="zh-CN" altLang="en-US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66562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750" y="2927350"/>
            <a:ext cx="523875" cy="92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2276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2277" name="Rectangle 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2278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182279" name="Object 23"/>
          <p:cNvGraphicFramePr>
            <a:graphicFrameLocks noChangeAspect="1"/>
          </p:cNvGraphicFramePr>
          <p:nvPr/>
        </p:nvGraphicFramePr>
        <p:xfrm>
          <a:off x="793750" y="712788"/>
          <a:ext cx="23812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2" imgW="4683125" imgH="2771140" progId="">
                  <p:embed/>
                </p:oleObj>
              </mc:Choice>
              <mc:Fallback>
                <p:oleObj name="" r:id="rId2" imgW="4683125" imgH="2771140" progId="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750" y="712788"/>
                        <a:ext cx="23812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0" name="Rectangle 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2281" name="Rectangle 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2282" name="Rectangle 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2283" name="Rectangle 1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182284" name="Object 3"/>
          <p:cNvGraphicFramePr>
            <a:graphicFrameLocks noChangeAspect="1"/>
          </p:cNvGraphicFramePr>
          <p:nvPr/>
        </p:nvGraphicFramePr>
        <p:xfrm>
          <a:off x="4008438" y="927100"/>
          <a:ext cx="47863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4" imgW="8349615" imgH="1717675" progId="">
                  <p:embed/>
                </p:oleObj>
              </mc:Choice>
              <mc:Fallback>
                <p:oleObj name="" r:id="rId4" imgW="8349615" imgH="1717675" progId="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8438" y="927100"/>
                        <a:ext cx="4786312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2627313" y="4927600"/>
            <a:ext cx="4383087" cy="1428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Tx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43S·mRNA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复合物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小亚基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-mRNA-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起始氨基酰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tRNA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复合物</a:t>
            </a:r>
            <a:endParaRPr lang="en-US" altLang="zh-CN" sz="1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43S complex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）</a:t>
            </a:r>
            <a:endParaRPr lang="en-US" altLang="zh-CN" sz="1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binds to 5' end of mRNA</a:t>
            </a:r>
            <a:endParaRPr lang="zh-CN" altLang="en-US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793750" y="712788"/>
          <a:ext cx="23812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6" imgW="4683125" imgH="2771140" progId="">
                  <p:embed/>
                </p:oleObj>
              </mc:Choice>
              <mc:Fallback>
                <p:oleObj name="" r:id="rId6" imgW="4683125" imgH="2771140" progId="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3750" y="712788"/>
                        <a:ext cx="2381250" cy="1423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5"/>
          <p:cNvGraphicFramePr>
            <a:graphicFrameLocks noChangeAspect="1"/>
          </p:cNvGraphicFramePr>
          <p:nvPr/>
        </p:nvGraphicFramePr>
        <p:xfrm>
          <a:off x="4008438" y="927100"/>
          <a:ext cx="47863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8" imgW="8349615" imgH="1717675" progId="">
                  <p:embed/>
                </p:oleObj>
              </mc:Choice>
              <mc:Fallback>
                <p:oleObj name="" r:id="rId8" imgW="8349615" imgH="1717675" progId="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08438" y="927100"/>
                        <a:ext cx="4786312" cy="987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331788" y="1973263"/>
            <a:ext cx="3498850" cy="1222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43S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复合物前起始复合物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539750" marR="0" lvl="0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eIF2, eIF3 + 40S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  <a:p>
            <a:pPr marL="539750" marR="0" lvl="0" indent="-342900" algn="l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Met-tRNA + eIF2 + GTP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5156200" y="1939925"/>
            <a:ext cx="3786188" cy="8604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起始因子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- mRNA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复合物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mRNA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rPr>
              <a:t>+ eIF4A, B, E, G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182290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82291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82292" name="Title 1"/>
          <p:cNvSpPr txBox="1"/>
          <p:nvPr/>
        </p:nvSpPr>
        <p:spPr>
          <a:xfrm>
            <a:off x="931863" y="95250"/>
            <a:ext cx="7529512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原核生物翻译起始复合物形成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15782 0.387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19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24635 0.4296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00" y="2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8634" name="Object 5"/>
          <p:cNvGraphicFramePr>
            <a:graphicFrameLocks noChangeAspect="1"/>
          </p:cNvGraphicFramePr>
          <p:nvPr/>
        </p:nvGraphicFramePr>
        <p:xfrm>
          <a:off x="2643188" y="3400425"/>
          <a:ext cx="2214562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2576830" imgH="1616075" progId="">
                  <p:embed/>
                </p:oleObj>
              </mc:Choice>
              <mc:Fallback>
                <p:oleObj name="" r:id="rId1" imgW="2576830" imgH="1616075" progId="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43188" y="3400425"/>
                        <a:ext cx="2214562" cy="1385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4"/>
          <p:cNvGraphicFramePr>
            <a:graphicFrameLocks noChangeAspect="1"/>
          </p:cNvGraphicFramePr>
          <p:nvPr/>
        </p:nvGraphicFramePr>
        <p:xfrm>
          <a:off x="928688" y="1785938"/>
          <a:ext cx="70008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10446385" imgH="895985" progId="">
                  <p:embed/>
                </p:oleObj>
              </mc:Choice>
              <mc:Fallback>
                <p:oleObj name="" r:id="rId3" imgW="10446385" imgH="895985" progId="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1785938"/>
                        <a:ext cx="700087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24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-1968694">
            <a:off x="1092200" y="617538"/>
            <a:ext cx="333375" cy="74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25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26" name="Rectangle 2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27" name="Rectangle 2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28" name="Rectangle 2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29" name="Rectangle 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34844" name="Object 28"/>
          <p:cNvGraphicFramePr>
            <a:graphicFrameLocks noChangeAspect="1"/>
          </p:cNvGraphicFramePr>
          <p:nvPr/>
        </p:nvGraphicFramePr>
        <p:xfrm>
          <a:off x="785813" y="4572000"/>
          <a:ext cx="67579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9818370" imgH="2290445" progId="">
                  <p:embed/>
                </p:oleObj>
              </mc:Choice>
              <mc:Fallback>
                <p:oleObj name="" r:id="rId6" imgW="9818370" imgH="2290445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5813" y="4572000"/>
                        <a:ext cx="6757987" cy="1543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500688" y="4140200"/>
            <a:ext cx="3608387" cy="798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eIF5B  mediates joining of 60S subunit</a:t>
            </a: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2" name="Rectangle 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3" name="Rectangle 1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4" name="Rectangle 1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5" name="Rectangle 1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6" name="Rectangle 1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graphicFrame>
        <p:nvGraphicFramePr>
          <p:cNvPr id="68624" name="Object 3"/>
          <p:cNvGraphicFramePr>
            <a:graphicFrameLocks noChangeAspect="1"/>
          </p:cNvGraphicFramePr>
          <p:nvPr/>
        </p:nvGraphicFramePr>
        <p:xfrm>
          <a:off x="928688" y="1285875"/>
          <a:ext cx="3140075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5440045" imgH="2346325" progId="">
                  <p:embed/>
                </p:oleObj>
              </mc:Choice>
              <mc:Fallback>
                <p:oleObj name="" r:id="rId8" imgW="5440045" imgH="2346325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8688" y="1285875"/>
                        <a:ext cx="3140075" cy="1357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8" name="Rectangle 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39" name="Rectangle 2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40" name="矩形 46"/>
          <p:cNvSpPr/>
          <p:nvPr/>
        </p:nvSpPr>
        <p:spPr>
          <a:xfrm>
            <a:off x="1357313" y="642938"/>
            <a:ext cx="3741737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latin typeface="Times New Roman" panose="02020603050405020304" charset="0"/>
                <a:ea typeface="楷体_GB2312"/>
              </a:rPr>
              <a:t>eIF1 and eIF 1A enable scanning</a:t>
            </a:r>
            <a:endParaRPr lang="en-US" altLang="zh-CN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41" name="矩形 47"/>
          <p:cNvSpPr/>
          <p:nvPr/>
        </p:nvSpPr>
        <p:spPr>
          <a:xfrm>
            <a:off x="6215063" y="1000125"/>
            <a:ext cx="17113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Kozak</a:t>
            </a:r>
            <a:r>
              <a:rPr lang="zh-CN" altLang="en-US" sz="2400" b="1" dirty="0">
                <a:solidFill>
                  <a:srgbClr val="00B0F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序列</a:t>
            </a:r>
            <a:endParaRPr lang="en-US" altLang="zh-CN" sz="2400" b="1" dirty="0">
              <a:solidFill>
                <a:srgbClr val="00B0F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5324475" y="1254125"/>
            <a:ext cx="1890713" cy="587375"/>
            <a:chOff x="5324945" y="1254668"/>
            <a:chExt cx="1890261" cy="587138"/>
          </a:xfrm>
        </p:grpSpPr>
        <p:sp>
          <p:nvSpPr>
            <p:cNvPr id="184350" name="矩形 45"/>
            <p:cNvSpPr/>
            <p:nvPr/>
          </p:nvSpPr>
          <p:spPr>
            <a:xfrm>
              <a:off x="5324945" y="1500174"/>
              <a:ext cx="1890261" cy="3416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90000"/>
                </a:lnSpc>
                <a:buClr>
                  <a:schemeClr val="hlink"/>
                </a:buClr>
                <a:buFont typeface="Wingdings" panose="05000000000000000000" pitchFamily="2" charset="2"/>
                <a:buChar char="v"/>
              </a:pP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GCC</a:t>
              </a:r>
              <a:r>
                <a:rPr lang="en-US" altLang="zh-CN" sz="2000" b="1" dirty="0">
                  <a:solidFill>
                    <a:srgbClr val="3399FF"/>
                  </a:solidFill>
                  <a:latin typeface="Times New Roman" panose="02020603050405020304" charset="0"/>
                  <a:ea typeface="楷体_GB2312"/>
                </a:rPr>
                <a:t>C</a:t>
              </a: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CC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charset="0"/>
                  <a:ea typeface="楷体_GB2312"/>
                </a:rPr>
                <a:t>AUG</a:t>
              </a:r>
              <a:r>
                <a:rPr lang="en-US" altLang="zh-CN" sz="2000" b="1" dirty="0">
                  <a:latin typeface="Times New Roman" panose="02020603050405020304" charset="0"/>
                  <a:ea typeface="楷体_GB2312"/>
                </a:rPr>
                <a:t>G</a:t>
              </a: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184351" name="矩形 48"/>
            <p:cNvSpPr/>
            <p:nvPr/>
          </p:nvSpPr>
          <p:spPr>
            <a:xfrm>
              <a:off x="5835121" y="1254668"/>
              <a:ext cx="35137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20000"/>
                </a:lnSpc>
                <a:buClr>
                  <a:schemeClr val="hlink"/>
                </a:buClr>
                <a:buFont typeface="Wingdings" panose="05000000000000000000" pitchFamily="2" charset="2"/>
                <a:buChar char="v"/>
              </a:pPr>
              <a:r>
                <a:rPr lang="en-US" altLang="zh-CN" sz="2000" b="1" dirty="0">
                  <a:solidFill>
                    <a:srgbClr val="3399FF"/>
                  </a:solidFill>
                  <a:latin typeface="Times New Roman" panose="02020603050405020304" charset="0"/>
                  <a:ea typeface="楷体_GB2312"/>
                </a:rPr>
                <a:t>A</a:t>
              </a:r>
              <a:endParaRPr lang="zh-CN" altLang="en-US" sz="2000" b="1" dirty="0">
                <a:solidFill>
                  <a:srgbClr val="3399FF"/>
                </a:solidFill>
                <a:latin typeface="Times New Roman" panose="02020603050405020304" charset="0"/>
                <a:ea typeface="楷体_GB2312"/>
              </a:endParaRPr>
            </a:p>
          </p:txBody>
        </p:sp>
      </p:grpSp>
      <p:pic>
        <p:nvPicPr>
          <p:cNvPr id="54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64880">
            <a:off x="5246688" y="3771900"/>
            <a:ext cx="333375" cy="1004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矩形 55"/>
          <p:cNvSpPr/>
          <p:nvPr/>
        </p:nvSpPr>
        <p:spPr>
          <a:xfrm>
            <a:off x="5000625" y="3071813"/>
            <a:ext cx="4035425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charset="0"/>
                <a:ea typeface="楷体_GB2312"/>
              </a:rPr>
              <a:t>forms at initiation codon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charset="0"/>
              <a:ea typeface="楷体_GB2312"/>
            </a:endParaRPr>
          </a:p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charset="0"/>
                <a:ea typeface="楷体_GB2312"/>
              </a:rPr>
              <a:t>eIF2, eIF3,  eIF1,1A, eIF4A, B, F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07963" y="4286250"/>
            <a:ext cx="2349500" cy="4762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翻译起始复合物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4346" name="Rectangle 2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latin typeface="Times New Roman" panose="02020603050405020304" charset="0"/>
              <a:ea typeface="楷体_GB2312"/>
            </a:endParaRPr>
          </a:p>
        </p:txBody>
      </p:sp>
      <p:sp>
        <p:nvSpPr>
          <p:cNvPr id="184347" name="灯片编号占位符 30"/>
          <p:cNvSpPr txBox="1"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anchor="ctr" anchorCtr="0"/>
          <a:p>
            <a:pPr marL="0" indent="0" algn="ct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000" dirty="0">
                <a:solidFill>
                  <a:schemeClr val="bg1"/>
                </a:solidFill>
                <a:latin typeface="Verdana" panose="020B0604030504040204" pitchFamily="34" charset="0"/>
              </a:rPr>
            </a:fld>
            <a:endParaRPr lang="zh-CN" altLang="en-US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84348" name="日期占位符 2"/>
          <p:cNvSpPr txBox="1">
            <a:spLocks noGrp="1"/>
          </p:cNvSpPr>
          <p:nvPr>
            <p:ph type="dt" sz="half" idx="10"/>
          </p:nvPr>
        </p:nvSpPr>
        <p:spPr>
          <a:noFill/>
          <a:ln>
            <a:noFill/>
          </a:ln>
        </p:spPr>
        <p:txBody>
          <a:bodyPr anchor="ctr" anchorCtr="0"/>
          <a:p>
            <a:pPr marL="0" indent="0" eaLnBrk="1" hangingPunct="1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latin typeface="Arial" panose="020B0604020202020204" pitchFamily="34" charset="0"/>
              </a:rPr>
            </a:fld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84349" name="Title 1"/>
          <p:cNvSpPr txBox="1"/>
          <p:nvPr/>
        </p:nvSpPr>
        <p:spPr>
          <a:xfrm>
            <a:off x="931863" y="95250"/>
            <a:ext cx="7529512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原核生物翻译起始复合物形成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-0.28802 0.0747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21893 0.003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046 L -0.00451 0.1342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8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29027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54277" name="文本框 7"/>
          <p:cNvSpPr txBox="1">
            <a:spLocks noChangeArrowheads="1"/>
          </p:cNvSpPr>
          <p:nvPr/>
        </p:nvSpPr>
        <p:spPr bwMode="auto">
          <a:xfrm>
            <a:off x="707390" y="908050"/>
            <a:ext cx="8082915" cy="14852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 核糖体小亚基结合起始氨酰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-tRNA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 识别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mRNA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上的起始信号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 大亚基结合并形成起始复合物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902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8" y="3783013"/>
            <a:ext cx="9001125" cy="395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13214"/>
          <a:stretch>
            <a:fillRect/>
          </a:stretch>
        </p:blipFill>
        <p:spPr>
          <a:xfrm>
            <a:off x="1027113" y="2951163"/>
            <a:ext cx="1755775" cy="930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03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3" y="5724525"/>
            <a:ext cx="7000875" cy="39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032" name="文本框 7"/>
          <p:cNvSpPr txBox="1"/>
          <p:nvPr/>
        </p:nvSpPr>
        <p:spPr>
          <a:xfrm>
            <a:off x="2970213" y="3089275"/>
            <a:ext cx="3635375" cy="407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033" name="文本框 7"/>
          <p:cNvSpPr txBox="1"/>
          <p:nvPr/>
        </p:nvSpPr>
        <p:spPr>
          <a:xfrm>
            <a:off x="3489325" y="4821238"/>
            <a:ext cx="2882900" cy="4079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真核生物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左大括号 19"/>
          <p:cNvSpPr/>
          <p:nvPr/>
        </p:nvSpPr>
        <p:spPr>
          <a:xfrm flipH="1">
            <a:off x="6483350" y="1110298"/>
            <a:ext cx="200025" cy="111125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文本框 7"/>
          <p:cNvSpPr txBox="1"/>
          <p:nvPr/>
        </p:nvSpPr>
        <p:spPr>
          <a:xfrm>
            <a:off x="6804025" y="1259523"/>
            <a:ext cx="1878013" cy="891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30000"/>
              </a:lnSpc>
              <a:spcBef>
                <a:spcPts val="6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起始因子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79025" y="2497217"/>
            <a:ext cx="1080000" cy="720000"/>
          </a:xfrm>
          <a:prstGeom prst="ellipse">
            <a:avLst/>
          </a:prstGeom>
          <a:gradFill flip="none" rotWithShape="1">
            <a:gsLst>
              <a:gs pos="0">
                <a:srgbClr val="FFC000">
                  <a:lumMod val="75000"/>
                  <a:alpha val="70000"/>
                </a:srgbClr>
              </a:gs>
              <a:gs pos="5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20000"/>
                  <a:lumOff val="80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50S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63" y="2486025"/>
            <a:ext cx="1025525" cy="1358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t="34068"/>
          <a:stretch>
            <a:fillRect/>
          </a:stretch>
        </p:blipFill>
        <p:spPr>
          <a:xfrm>
            <a:off x="906463" y="4838700"/>
            <a:ext cx="1608137" cy="893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4394200"/>
            <a:ext cx="1025525" cy="1358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914400" y="4413250"/>
            <a:ext cx="7315200" cy="1706563"/>
            <a:chOff x="5327651" y="2046289"/>
            <a:chExt cx="7315200" cy="1706562"/>
          </a:xfrm>
        </p:grpSpPr>
        <p:pic>
          <p:nvPicPr>
            <p:cNvPr id="129049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7651" y="2046289"/>
              <a:ext cx="7315200" cy="17065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6259514" y="2095502"/>
              <a:ext cx="1978025" cy="13017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rcRect t="34068"/>
          <a:stretch>
            <a:fillRect/>
          </a:stretch>
        </p:blipFill>
        <p:spPr>
          <a:xfrm>
            <a:off x="2311400" y="4859338"/>
            <a:ext cx="1606550" cy="893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椭圆 22"/>
          <p:cNvSpPr/>
          <p:nvPr/>
        </p:nvSpPr>
        <p:spPr>
          <a:xfrm>
            <a:off x="2254793" y="4365104"/>
            <a:ext cx="1080001" cy="720000"/>
          </a:xfrm>
          <a:prstGeom prst="ellipse">
            <a:avLst/>
          </a:prstGeom>
          <a:gradFill flip="none" rotWithShape="1">
            <a:gsLst>
              <a:gs pos="0">
                <a:srgbClr val="FFC000">
                  <a:lumMod val="75000"/>
                  <a:alpha val="70000"/>
                </a:srgbClr>
              </a:gs>
              <a:gs pos="5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20000"/>
                  <a:lumOff val="80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60S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438" y="4414838"/>
            <a:ext cx="1025525" cy="1358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048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翻译延伸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419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88420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15717" name="文本框 7"/>
          <p:cNvSpPr txBox="1">
            <a:spLocks noChangeArrowheads="1"/>
          </p:cNvSpPr>
          <p:nvPr/>
        </p:nvSpPr>
        <p:spPr bwMode="auto">
          <a:xfrm>
            <a:off x="74613" y="900113"/>
            <a:ext cx="8829675" cy="2041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肽链形成的步骤：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20090" marR="0" lvl="0" indent="-45720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进位：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特定的氨基酸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-tRNA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进入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20090" marR="0" lvl="0" indent="-45720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成肽：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酶作用下使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位和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位上的氨基酸形成肽键、并转移至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20090" marR="0" lvl="0" indent="-457200" algn="l" defTabSz="914400" rtl="0" eaLnBrk="1" fontAlgn="base" latinLnBrk="0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转位：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核糖体沿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mRNA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移动，读取下一个密码子。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84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4772025"/>
            <a:ext cx="2338388" cy="138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842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3286125"/>
            <a:ext cx="931862" cy="1182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842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4048125"/>
            <a:ext cx="2354263" cy="139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842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4005263"/>
            <a:ext cx="2354263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842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88" y="4048125"/>
            <a:ext cx="2357437" cy="1479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箭头: 下 10"/>
          <p:cNvSpPr/>
          <p:nvPr/>
        </p:nvSpPr>
        <p:spPr>
          <a:xfrm rot="5400000" flipV="1">
            <a:off x="1788319" y="4520406"/>
            <a:ext cx="468313" cy="431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箭头: 下 11"/>
          <p:cNvSpPr/>
          <p:nvPr/>
        </p:nvSpPr>
        <p:spPr>
          <a:xfrm rot="5400000" flipV="1">
            <a:off x="4255294" y="4520406"/>
            <a:ext cx="468313" cy="431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箭头: 下 12"/>
          <p:cNvSpPr/>
          <p:nvPr/>
        </p:nvSpPr>
        <p:spPr>
          <a:xfrm rot="5400000" flipV="1">
            <a:off x="6603206" y="4520406"/>
            <a:ext cx="468313" cy="431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8430" name="文本框 13"/>
          <p:cNvSpPr txBox="1"/>
          <p:nvPr/>
        </p:nvSpPr>
        <p:spPr>
          <a:xfrm>
            <a:off x="1682750" y="3603625"/>
            <a:ext cx="833438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88431" name="文本框 14"/>
          <p:cNvSpPr txBox="1"/>
          <p:nvPr/>
        </p:nvSpPr>
        <p:spPr>
          <a:xfrm>
            <a:off x="4092575" y="3603625"/>
            <a:ext cx="833438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成肽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88432" name="文本框 15"/>
          <p:cNvSpPr txBox="1"/>
          <p:nvPr/>
        </p:nvSpPr>
        <p:spPr>
          <a:xfrm>
            <a:off x="6450013" y="3603625"/>
            <a:ext cx="833437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转位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Title 1"/>
          <p:cNvSpPr txBox="1"/>
          <p:nvPr/>
        </p:nvSpPr>
        <p:spPr>
          <a:xfrm>
            <a:off x="930275" y="333375"/>
            <a:ext cx="7242175" cy="30162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肽链延伸过程中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EF-Tu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EF-Ts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659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98660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198661" name="Picture 2" descr="大亚基(有E位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2692400"/>
            <a:ext cx="3600450" cy="2417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8662" name="Picture 3" descr="小亚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63" y="4852988"/>
            <a:ext cx="3671887" cy="1243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6154738" y="2116138"/>
            <a:ext cx="503238" cy="469900"/>
          </a:xfrm>
          <a:prstGeom prst="ellipse">
            <a:avLst/>
          </a:prstGeom>
          <a:solidFill>
            <a:srgbClr val="FF9900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Tu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6659563" y="2116138"/>
            <a:ext cx="503238" cy="469900"/>
          </a:xfrm>
          <a:prstGeom prst="ellipse">
            <a:avLst/>
          </a:prstGeom>
          <a:solidFill>
            <a:srgbClr val="33CC33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Ts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 Box 6"/>
          <p:cNvSpPr txBox="1"/>
          <p:nvPr/>
        </p:nvSpPr>
        <p:spPr>
          <a:xfrm>
            <a:off x="6696075" y="2081213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charset="0"/>
              </a:rPr>
              <a:t>GTP</a:t>
            </a:r>
            <a:endParaRPr lang="en-US" altLang="zh-CN" sz="2400" b="1" dirty="0">
              <a:solidFill>
                <a:srgbClr val="993366"/>
              </a:solidFill>
              <a:latin typeface="Times New Roman" panose="02020603050405020304" charset="0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6659563" y="2332038"/>
            <a:ext cx="144463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</a:ln>
        </p:spPr>
        <p:txBody>
          <a:bodyPr lIns="92075" tIns="46038" rIns="92075" bIns="46038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C59D2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13" name="Text Box 8"/>
          <p:cNvSpPr txBox="1"/>
          <p:nvPr/>
        </p:nvSpPr>
        <p:spPr>
          <a:xfrm>
            <a:off x="4641850" y="3987800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3366"/>
                </a:solidFill>
                <a:latin typeface="Times New Roman" panose="02020603050405020304" charset="0"/>
              </a:rPr>
              <a:t>GDP</a:t>
            </a:r>
            <a:endParaRPr lang="en-US" altLang="zh-CN" sz="2400" b="1" dirty="0">
              <a:solidFill>
                <a:srgbClr val="003366"/>
              </a:solidFill>
              <a:latin typeface="Times New Roman" panose="02020603050405020304" charset="0"/>
            </a:endParaRPr>
          </a:p>
        </p:txBody>
      </p:sp>
      <p:pic>
        <p:nvPicPr>
          <p:cNvPr id="198668" name="Picture 9" descr="起始tR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75" y="3402013"/>
            <a:ext cx="900113" cy="12985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8669" name="Group 10"/>
          <p:cNvGrpSpPr/>
          <p:nvPr/>
        </p:nvGrpSpPr>
        <p:grpSpPr>
          <a:xfrm>
            <a:off x="2987675" y="4708525"/>
            <a:ext cx="579438" cy="82550"/>
            <a:chOff x="2947" y="2788"/>
            <a:chExt cx="365" cy="52"/>
          </a:xfrm>
        </p:grpSpPr>
        <p:sp>
          <p:nvSpPr>
            <p:cNvPr id="198694" name="Line 11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95" name="Line 12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96" name="Line 13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97" name="Line 14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98" name="Line 15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99" name="Line 16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700" name="Line 17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3840163" y="4095750"/>
            <a:ext cx="71438" cy="0"/>
          </a:xfrm>
          <a:prstGeom prst="line">
            <a:avLst/>
          </a:prstGeom>
          <a:noFill/>
          <a:ln w="38100">
            <a:solidFill>
              <a:srgbClr val="003366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C59D2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grpSp>
        <p:nvGrpSpPr>
          <p:cNvPr id="198671" name="Group 19"/>
          <p:cNvGrpSpPr/>
          <p:nvPr/>
        </p:nvGrpSpPr>
        <p:grpSpPr>
          <a:xfrm>
            <a:off x="790575" y="4779963"/>
            <a:ext cx="5405438" cy="366712"/>
            <a:chOff x="2064" y="2341"/>
            <a:chExt cx="3405" cy="231"/>
          </a:xfrm>
        </p:grpSpPr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2245" y="2387"/>
              <a:ext cx="2994" cy="13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3425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3561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3697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G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3833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3969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4105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064" y="2341"/>
              <a:ext cx="23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5239" y="2341"/>
              <a:ext cx="23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29" descr="另一个tRNA"/>
          <p:cNvPicPr>
            <a:picLocks noChangeAspect="1"/>
          </p:cNvPicPr>
          <p:nvPr/>
        </p:nvPicPr>
        <p:blipFill>
          <a:blip r:embed="rId4">
            <a:clrChange>
              <a:clrFrom>
                <a:srgbClr val="FDFFF2"/>
              </a:clrFrom>
              <a:clrTo>
                <a:srgbClr val="FDFF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1500" y="1539875"/>
            <a:ext cx="889000" cy="1317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" name="Group 30"/>
          <p:cNvGrpSpPr/>
          <p:nvPr/>
        </p:nvGrpSpPr>
        <p:grpSpPr>
          <a:xfrm>
            <a:off x="3635375" y="4708525"/>
            <a:ext cx="579438" cy="82550"/>
            <a:chOff x="2947" y="2788"/>
            <a:chExt cx="365" cy="52"/>
          </a:xfrm>
        </p:grpSpPr>
        <p:sp>
          <p:nvSpPr>
            <p:cNvPr id="198678" name="Line 31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79" name="Line 32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80" name="Line 33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81" name="Line 34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82" name="Line 35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83" name="Line 36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8684" name="Line 37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3" name="Oval 38"/>
          <p:cNvSpPr>
            <a:spLocks noChangeArrowheads="1"/>
          </p:cNvSpPr>
          <p:nvPr/>
        </p:nvSpPr>
        <p:spPr bwMode="auto">
          <a:xfrm>
            <a:off x="4102100" y="3987800"/>
            <a:ext cx="503238" cy="469900"/>
          </a:xfrm>
          <a:prstGeom prst="ellipse">
            <a:avLst/>
          </a:prstGeom>
          <a:solidFill>
            <a:srgbClr val="FF9900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Tu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>
            <a:off x="4610100" y="4203700"/>
            <a:ext cx="144463" cy="0"/>
          </a:xfrm>
          <a:prstGeom prst="line">
            <a:avLst/>
          </a:prstGeom>
          <a:noFill/>
          <a:ln w="57150">
            <a:solidFill>
              <a:srgbClr val="C0C0C0"/>
            </a:solidFill>
            <a:round/>
          </a:ln>
        </p:spPr>
        <p:txBody>
          <a:bodyPr lIns="92075" tIns="46038" rIns="92075" bIns="46038" anchor="ctr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C59D2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楷体_GB2312" pitchFamily="49" charset="-122"/>
              <a:cs typeface="+mn-cs"/>
            </a:endParaRPr>
          </a:p>
        </p:txBody>
      </p:sp>
      <p:sp>
        <p:nvSpPr>
          <p:cNvPr id="45" name="Oval 40"/>
          <p:cNvSpPr>
            <a:spLocks noChangeArrowheads="1"/>
          </p:cNvSpPr>
          <p:nvPr/>
        </p:nvSpPr>
        <p:spPr bwMode="auto">
          <a:xfrm>
            <a:off x="7993063" y="3376613"/>
            <a:ext cx="503238" cy="469900"/>
          </a:xfrm>
          <a:prstGeom prst="ellipse">
            <a:avLst/>
          </a:prstGeom>
          <a:solidFill>
            <a:srgbClr val="33CC33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Ts</a:t>
            </a:r>
            <a:endParaRPr kumimoji="1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Text Box 41"/>
          <p:cNvSpPr txBox="1"/>
          <p:nvPr/>
        </p:nvSpPr>
        <p:spPr>
          <a:xfrm>
            <a:off x="7451725" y="4060825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A50021"/>
                </a:solidFill>
                <a:latin typeface="Times New Roman" panose="02020603050405020304" charset="0"/>
              </a:rPr>
              <a:t>GTP</a:t>
            </a:r>
            <a:endParaRPr lang="en-US" altLang="zh-CN" sz="2400" b="1" dirty="0">
              <a:solidFill>
                <a:srgbClr val="A50021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91329E-6 C 0.00365 0.00092 0.00781 0.00208 0.01163 0.003 C 0.01371 0.00369 0.01771 0.00439 0.01771 0.00416 C 0.03003 0.01132 0.04392 0.01572 0.05694 0.0215 C 0.06719 0.02612 0.075 0.0319 0.08455 0.03699 C 0.0875 0.043 0.09236 0.0467 0.09635 0.05225 C 0.10868 0.0689 0.11823 0.08693 0.13177 0.10312 C 0.13246 0.1045 0.13316 0.10635 0.13385 0.10774 C 0.13437 0.10982 0.1349 0.11167 0.13576 0.11375 C 0.1368 0.11676 0.13958 0.123 0.13958 0.12277 C 0.14028 0.13942 0.1408 0.15583 0.14167 0.17248 C 0.14271 0.18427 0.14028 0.18196 0.14583 0.18612 " pathEditMode="relative" rAng="0" ptsTypes="fffffffffff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4.91329E-6 C -0.05625 0.00485 -0.06371 0.01572 -0.07292 0.01965 C -0.07448 0.02104 -0.07621 0.02173 -0.0776 0.02358 C -0.07864 0.0252 -0.07864 0.02843 -0.08003 0.02982 C -0.08212 0.0319 -0.08698 0.03375 -0.08698 0.03398 C -0.08802 0.03491 -0.08924 0.03653 -0.09045 0.03768 C -0.09149 0.03861 -0.09288 0.03861 -0.09392 0.03953 C -0.09826 0.04416 -0.10174 0.05063 -0.10677 0.05364 C -0.1118 0.06242 -0.10608 0.05364 -0.11267 0.05965 C -0.11875 0.06543 -0.12257 0.07398 -0.12899 0.07745 C -0.13108 0.08 -0.13264 0.08369 -0.13489 0.08554 C -0.13698 0.08763 -0.14184 0.08947 -0.14184 0.08971 C -0.14878 0.1008 -0.13906 0.08647 -0.14774 0.09549 C -0.14861 0.09664 -0.14913 0.09849 -0.15 0.09965 C -0.15469 0.10612 -0.16094 0.11028 -0.16528 0.11745 C -0.17552 0.13502 -0.18698 0.14959 -0.19687 0.16739 C -0.19965 0.18196 -0.19549 0.16393 -0.20156 0.17919 C -0.20625 0.19121 -0.19826 0.18034 -0.20625 0.18936 C -0.21233 0.20508 -0.21007 0.19676 -0.21319 0.21317 C -0.21354 0.21526 -0.21441 0.21919 -0.21441 0.21942 C -0.21458 0.22219 -0.21476 0.23722 -0.21667 0.24323 C -0.22187 0.25872 -0.22239 0.25317 -0.22239 0.27121 " pathEditMode="relative" rAng="0" ptsTypes="fffffffffffffffffffff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-5.20231E-7 C -0.05625 0.00486 -0.06371 0.01572 -0.07292 0.01965 C -0.07448 0.02104 -0.07621 0.02173 -0.0776 0.02358 C -0.07864 0.0252 -0.07864 0.02844 -0.08003 0.02983 C -0.08212 0.03191 -0.08698 0.03376 -0.08698 0.03399 C -0.08802 0.03491 -0.08923 0.03653 -0.09045 0.03769 C -0.09149 0.03861 -0.09288 0.03861 -0.09392 0.03954 C -0.09826 0.04416 -0.10173 0.05064 -0.10677 0.05364 C -0.1118 0.06243 -0.10608 0.05364 -0.11267 0.05965 C -0.11875 0.06543 -0.12257 0.07399 -0.12899 0.07746 C -0.13108 0.08 -0.13264 0.0837 -0.13489 0.08555 C -0.13698 0.08763 -0.14184 0.08948 -0.14184 0.08971 C -0.14878 0.10081 -0.13906 0.08647 -0.14774 0.09549 C -0.14861 0.09665 -0.14913 0.0985 -0.15 0.09965 C -0.15469 0.10613 -0.16094 0.11029 -0.16528 0.11746 C -0.17552 0.13503 -0.18698 0.1496 -0.19687 0.1674 C -0.19965 0.18197 -0.19548 0.16393 -0.20156 0.17919 C -0.20625 0.19121 -0.19826 0.18035 -0.20625 0.18936 C -0.21233 0.20509 -0.21007 0.19676 -0.21319 0.21318 C -0.21354 0.21526 -0.21441 0.21919 -0.21441 0.21942 C -0.21458 0.2222 -0.21476 0.23723 -0.21667 0.24324 C -0.22187 0.25873 -0.22239 0.25318 -0.22239 0.27121 " pathEditMode="relative" rAng="0" ptsTypes="fffffffffffffffffffff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-3.52601E-6 C -0.05625 0.00486 -0.06371 0.01573 -0.07291 0.01966 C -0.07448 0.02104 -0.07621 0.02174 -0.0776 0.02359 C -0.07864 0.02521 -0.07864 0.02844 -0.08003 0.02983 C -0.08211 0.03191 -0.08698 0.03376 -0.08698 0.03399 C -0.08802 0.03492 -0.08923 0.03654 -0.09045 0.03769 C -0.09149 0.03862 -0.09288 0.03862 -0.09392 0.03954 C -0.09826 0.04417 -0.10173 0.05064 -0.10677 0.05365 C -0.1118 0.06243 -0.10607 0.05365 -0.11267 0.05966 C -0.11875 0.06544 -0.12257 0.07399 -0.12899 0.07746 C -0.13107 0.08 -0.13264 0.0837 -0.13489 0.08555 C -0.13698 0.08763 -0.14184 0.08948 -0.14184 0.08971 C -0.14878 0.10081 -0.13906 0.08648 -0.14774 0.09549 C -0.14861 0.09665 -0.14913 0.0985 -0.15 0.09966 C -0.15468 0.10613 -0.16093 0.11029 -0.16527 0.11746 C -0.17552 0.13503 -0.18698 0.1496 -0.19687 0.1674 C -0.19965 0.18197 -0.19548 0.16393 -0.20156 0.17919 C -0.20625 0.19122 -0.19826 0.18035 -0.20625 0.18937 C -0.21232 0.20509 -0.21007 0.19677 -0.21319 0.21318 C -0.21354 0.21526 -0.21441 0.21919 -0.21441 0.21943 C -0.21458 0.2222 -0.21475 0.23723 -0.21666 0.24324 C -0.22187 0.25873 -0.22239 0.25318 -0.22239 0.27122 " pathEditMode="relative" rAng="0" ptsTypes="fffffffffffffffffffff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-0.00162 C -0.05573 0.00324 -0.0632 0.0141 -0.0724 0.01803 C -0.07396 0.01942 -0.0757 0.02011 -0.07709 0.02196 C -0.07813 0.02358 -0.07813 0.02682 -0.07952 0.02821 C -0.0816 0.03029 -0.08646 0.03214 -0.08646 0.03237 C -0.0875 0.03329 -0.08872 0.03491 -0.08993 0.03607 C -0.09098 0.03699 -0.09236 0.03699 -0.09341 0.03792 C -0.09775 0.04254 -0.10122 0.04902 -0.10625 0.05202 C -0.11129 0.06081 -0.10556 0.05202 -0.11216 0.05803 C -0.11823 0.06381 -0.12205 0.07237 -0.12848 0.07584 C -0.13056 0.07838 -0.13212 0.08208 -0.13438 0.08393 C -0.13646 0.08601 -0.14132 0.08786 -0.14132 0.08809 C -0.14827 0.09919 -0.13854 0.08485 -0.14723 0.09387 C -0.14809 0.09503 -0.14861 0.09688 -0.14948 0.09803 C -0.15417 0.10451 -0.16042 0.10867 -0.16476 0.11584 C -0.175 0.13341 -0.18646 0.14798 -0.19636 0.16578 C -0.19914 0.18035 -0.19497 0.16231 -0.20104 0.17757 C -0.20573 0.18959 -0.19775 0.17873 -0.20573 0.18774 C -0.21181 0.20347 -0.20955 0.19514 -0.21268 0.21156 C -0.21302 0.21364 -0.21389 0.21757 -0.21389 0.2178 C -0.21407 0.22058 -0.21424 0.23561 -0.21615 0.24162 C -0.22136 0.25711 -0.22188 0.25156 -0.22188 0.26959 " pathEditMode="relative" rAng="0" ptsTypes="fffffffffffffffffffffA">
                                      <p:cBhvr>
                                        <p:cTn id="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254 C -0.00347 0.00369 -0.00746 0.00393 -0.01041 0.00624 C -0.01215 0.00763 -0.01354 0.00924 -0.01545 0.01017 C -0.02951 0.01757 -0.0467 0.02312 -0.0618 0.02589 C -0.06944 0.0252 -0.07691 0.0252 -0.0842 0.02381 C -0.08784 0.02312 -0.09444 0.01988 -0.09444 0.02011 " pathEditMode="relative" rAng="0" ptsTypes="fffffA">
                                      <p:cBhvr>
                                        <p:cTn id="8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0" y="12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38728E-6 C -0.01285 -0.00277 -0.01997 -0.00878 -0.03247 -0.0111 C -0.04219 -0.01526 -0.04931 -0.02011 -0.05886 -0.02404 C -0.06111 -0.02821 -0.06233 -0.03329 -0.07066 -0.03329 " pathEditMode="relative" rAng="0" ptsTypes="fffA">
                                      <p:cBhvr>
                                        <p:cTn id="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-1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/>
      <p:bldP spid="11" grpId="1"/>
      <p:bldP spid="11" grpId="2"/>
      <p:bldP spid="13" grpId="0"/>
      <p:bldP spid="13" grpId="1"/>
      <p:bldP spid="13" grpId="2"/>
      <p:bldP spid="43" grpId="0" animBg="1"/>
      <p:bldP spid="43" grpId="1" animBg="1"/>
      <p:bldP spid="45" grpId="0" animBg="1"/>
      <p:bldP spid="45" grpId="1" animBg="1"/>
      <p:bldP spid="46" grpId="0"/>
      <p:bldP spid="46" grpId="1"/>
      <p:bldP spid="46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2994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12995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212996" name="Picture 2" descr="大亚基(有E位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2205038"/>
            <a:ext cx="3600450" cy="2398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2997" name="Picture 3" descr="小亚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65625"/>
            <a:ext cx="3671888" cy="1243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4" descr="起始tRNA（空载）"/>
          <p:cNvPicPr>
            <a:picLocks noChangeAspect="1"/>
          </p:cNvPicPr>
          <p:nvPr/>
        </p:nvPicPr>
        <p:blipFill>
          <a:blip r:embed="rId3">
            <a:clrChange>
              <a:clrFrom>
                <a:srgbClr val="FFFAFD"/>
              </a:clrFrom>
              <a:clrTo>
                <a:srgbClr val="FFFAFD">
                  <a:alpha val="0"/>
                </a:srgbClr>
              </a:clrTo>
            </a:clrChange>
            <a:lum contrast="-6000"/>
          </a:blip>
          <a:stretch>
            <a:fillRect/>
          </a:stretch>
        </p:blipFill>
        <p:spPr>
          <a:xfrm>
            <a:off x="3706813" y="3159125"/>
            <a:ext cx="685800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另一个tRNA"/>
          <p:cNvPicPr>
            <a:picLocks noChangeAspect="1"/>
          </p:cNvPicPr>
          <p:nvPr/>
        </p:nvPicPr>
        <p:blipFill>
          <a:blip r:embed="rId4">
            <a:clrChange>
              <a:clrFrom>
                <a:srgbClr val="FDFFF2"/>
              </a:clrFrom>
              <a:clrTo>
                <a:srgbClr val="FDFF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4513" y="2889250"/>
            <a:ext cx="889000" cy="1317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Group 6"/>
          <p:cNvGrpSpPr/>
          <p:nvPr/>
        </p:nvGrpSpPr>
        <p:grpSpPr>
          <a:xfrm>
            <a:off x="3744913" y="4221163"/>
            <a:ext cx="579437" cy="82550"/>
            <a:chOff x="2947" y="2788"/>
            <a:chExt cx="365" cy="52"/>
          </a:xfrm>
        </p:grpSpPr>
        <p:sp>
          <p:nvSpPr>
            <p:cNvPr id="213038" name="Line 7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9" name="Line 8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40" name="Line 9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41" name="Line 10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42" name="Line 11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43" name="Line 12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44" name="Line 13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9" name="Group 14"/>
          <p:cNvGrpSpPr/>
          <p:nvPr/>
        </p:nvGrpSpPr>
        <p:grpSpPr>
          <a:xfrm>
            <a:off x="4392613" y="4221163"/>
            <a:ext cx="579437" cy="82550"/>
            <a:chOff x="2947" y="2788"/>
            <a:chExt cx="365" cy="52"/>
          </a:xfrm>
        </p:grpSpPr>
        <p:sp>
          <p:nvSpPr>
            <p:cNvPr id="213031" name="Line 15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2" name="Line 16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3" name="Line 17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4" name="Line 18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5" name="Line 19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6" name="Line 20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37" name="Line 21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4105275" y="2924175"/>
            <a:ext cx="387350" cy="4318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fMet</a:t>
            </a:r>
            <a:endParaRPr kumimoji="1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8" name="Group 23"/>
          <p:cNvGrpSpPr/>
          <p:nvPr/>
        </p:nvGrpSpPr>
        <p:grpSpPr>
          <a:xfrm>
            <a:off x="1476375" y="4292600"/>
            <a:ext cx="6124575" cy="366713"/>
            <a:chOff x="930" y="2704"/>
            <a:chExt cx="3858" cy="231"/>
          </a:xfrm>
        </p:grpSpPr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1156" y="2750"/>
              <a:ext cx="3402" cy="13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2336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2472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2608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G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2744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2880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3016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6" name="Text Box 31"/>
            <p:cNvSpPr txBox="1">
              <a:spLocks noChangeArrowheads="1"/>
            </p:cNvSpPr>
            <p:nvPr/>
          </p:nvSpPr>
          <p:spPr bwMode="auto">
            <a:xfrm>
              <a:off x="930" y="2704"/>
              <a:ext cx="23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4558" y="2704"/>
              <a:ext cx="230" cy="23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3152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3288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3424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41" name="Oval 36"/>
          <p:cNvSpPr>
            <a:spLocks noChangeArrowheads="1"/>
          </p:cNvSpPr>
          <p:nvPr/>
        </p:nvSpPr>
        <p:spPr bwMode="auto">
          <a:xfrm>
            <a:off x="4713288" y="2528888"/>
            <a:ext cx="387350" cy="431800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round/>
          </a:ln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fMet</a:t>
            </a:r>
            <a:endParaRPr kumimoji="1" lang="en-US" altLang="zh-CN" sz="14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2" name="Group 37"/>
          <p:cNvGrpSpPr/>
          <p:nvPr/>
        </p:nvGrpSpPr>
        <p:grpSpPr>
          <a:xfrm>
            <a:off x="4356100" y="2924175"/>
            <a:ext cx="2590800" cy="1265238"/>
            <a:chOff x="3606" y="754"/>
            <a:chExt cx="1632" cy="797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3877" y="1067"/>
              <a:ext cx="273" cy="255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C0C0C0"/>
              </a:solidFill>
              <a:round/>
            </a:ln>
          </p:spPr>
          <p:txBody>
            <a:bodyPr wrap="none" lIns="92075" tIns="46038" rIns="92075" bIns="46038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+mn-cs"/>
                </a:rPr>
                <a:t>Tu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Text Box 39"/>
            <p:cNvSpPr txBox="1">
              <a:spLocks noChangeArrowheads="1"/>
            </p:cNvSpPr>
            <p:nvPr/>
          </p:nvSpPr>
          <p:spPr bwMode="auto">
            <a:xfrm>
              <a:off x="4195" y="1071"/>
              <a:ext cx="1043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2075" tIns="46038" rIns="92075" bIns="46038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+mn-cs"/>
                </a:rPr>
                <a:t>GTP</a:t>
              </a:r>
              <a:endPara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4150" y="1185"/>
              <a:ext cx="91" cy="0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</a:ln>
          </p:spPr>
          <p:txBody>
            <a:bodyPr lIns="92075" tIns="46038" rIns="92075" bIns="46038" anchor="ctr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pic>
          <p:nvPicPr>
            <p:cNvPr id="213018" name="Picture 41" descr="第3个tRNA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06" y="754"/>
              <a:ext cx="544" cy="79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7" name="Group 42"/>
          <p:cNvGrpSpPr/>
          <p:nvPr/>
        </p:nvGrpSpPr>
        <p:grpSpPr>
          <a:xfrm>
            <a:off x="4356100" y="4221163"/>
            <a:ext cx="579438" cy="82550"/>
            <a:chOff x="2947" y="2788"/>
            <a:chExt cx="365" cy="52"/>
          </a:xfrm>
        </p:grpSpPr>
        <p:sp>
          <p:nvSpPr>
            <p:cNvPr id="213008" name="Line 43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09" name="Line 44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10" name="Line 45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11" name="Line 46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12" name="Line 47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13" name="Line 48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3014" name="Line 49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13007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翻译延伸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过程：转位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1676E-6 C 0.00382 -0.02613 0.00937 -0.05434 0.03021 -0.06335 C 0.03871 -0.06266 0.04722 -0.06289 0.05555 -0.06127 C 0.05972 -0.06035 0.0618 -0.05503 0.06667 -0.05503 " pathEditMode="relative" ptsTypes="fff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4798E-6 L -0.11614 2.9479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41" grpId="0" animBg="1"/>
      <p:bldP spid="4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82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翻译终止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283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25284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25285" name="文本框 7"/>
          <p:cNvSpPr txBox="1"/>
          <p:nvPr/>
        </p:nvSpPr>
        <p:spPr>
          <a:xfrm>
            <a:off x="303213" y="904875"/>
            <a:ext cx="8537575" cy="2365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过程（以原核生物为例）：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eaLnBrk="1" hangingPunct="1">
              <a:lnSpc>
                <a:spcPct val="130000"/>
              </a:lnSpc>
              <a:spcBef>
                <a:spcPts val="300"/>
              </a:spcBef>
              <a:buFontTx/>
              <a:buAutoNum type="circleNumDbPlain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mRNA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的终止密码子进入核糖体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位；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eaLnBrk="1" hangingPunct="1">
              <a:lnSpc>
                <a:spcPct val="130000"/>
              </a:lnSpc>
              <a:spcBef>
                <a:spcPts val="300"/>
              </a:spcBef>
              <a:buFontTx/>
              <a:buAutoNum type="circleNumDbPlain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RF-3-GTP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帮助下，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RF-1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RF-2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结合至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位；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0" indent="-457200" eaLnBrk="1" hangingPunct="1">
              <a:lnSpc>
                <a:spcPct val="130000"/>
              </a:lnSpc>
              <a:spcBef>
                <a:spcPts val="300"/>
              </a:spcBef>
              <a:buFontTx/>
              <a:buAutoNum type="circleNumDbPlain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GTP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水解，释放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位的肽链，并释放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mRNA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、空载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tRNA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、解离核糖体。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28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8350" y="3327400"/>
            <a:ext cx="2717800" cy="203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箭头: 下 10"/>
          <p:cNvSpPr/>
          <p:nvPr/>
        </p:nvSpPr>
        <p:spPr>
          <a:xfrm rot="5400000" flipV="1">
            <a:off x="2696369" y="4429919"/>
            <a:ext cx="468313" cy="431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箭头: 下 11"/>
          <p:cNvSpPr/>
          <p:nvPr/>
        </p:nvSpPr>
        <p:spPr>
          <a:xfrm rot="5400000" flipV="1">
            <a:off x="5826919" y="4429919"/>
            <a:ext cx="468313" cy="4318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289" name="文本框 12"/>
          <p:cNvSpPr txBox="1"/>
          <p:nvPr/>
        </p:nvSpPr>
        <p:spPr>
          <a:xfrm>
            <a:off x="3771900" y="5527675"/>
            <a:ext cx="1822450" cy="40005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释放多肽链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25290" name="文本框 13"/>
          <p:cNvSpPr txBox="1"/>
          <p:nvPr/>
        </p:nvSpPr>
        <p:spPr>
          <a:xfrm>
            <a:off x="6156325" y="5373688"/>
            <a:ext cx="2835275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mRNA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tRNA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、核糖体解离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25291" name="文本框 14"/>
          <p:cNvSpPr txBox="1"/>
          <p:nvPr/>
        </p:nvSpPr>
        <p:spPr>
          <a:xfrm>
            <a:off x="409575" y="5373688"/>
            <a:ext cx="2130425" cy="7080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ysDot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识别终止密码并结合至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22529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3" y="3497263"/>
            <a:ext cx="2717800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29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868738"/>
            <a:ext cx="900113" cy="488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29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8" y="3497263"/>
            <a:ext cx="2771775" cy="187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7330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翻译终止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331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27332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2273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63" y="1557338"/>
            <a:ext cx="8753475" cy="452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31427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6" name="Picture 167" descr="大小亚基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0" y="2216150"/>
            <a:ext cx="3787775" cy="3119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168" descr="小亚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38600"/>
            <a:ext cx="3513138" cy="130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169" descr="大小亚基分开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200" y="2133600"/>
            <a:ext cx="3786188" cy="213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Oval 170"/>
          <p:cNvSpPr>
            <a:spLocks noChangeArrowheads="1"/>
          </p:cNvSpPr>
          <p:nvPr/>
        </p:nvSpPr>
        <p:spPr bwMode="auto">
          <a:xfrm>
            <a:off x="2887663" y="4475163"/>
            <a:ext cx="569913" cy="585788"/>
          </a:xfrm>
          <a:prstGeom prst="ellipse">
            <a:avLst/>
          </a:prstGeom>
          <a:solidFill>
            <a:srgbClr val="66CCFF"/>
          </a:solidFill>
          <a:ln w="9525">
            <a:solidFill>
              <a:srgbClr val="C0C0C0"/>
            </a:solidFill>
            <a:round/>
          </a:ln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IF-3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171"/>
          <p:cNvSpPr>
            <a:spLocks noChangeArrowheads="1"/>
          </p:cNvSpPr>
          <p:nvPr/>
        </p:nvSpPr>
        <p:spPr bwMode="auto">
          <a:xfrm>
            <a:off x="5407025" y="4487863"/>
            <a:ext cx="506413" cy="323850"/>
          </a:xfrm>
          <a:prstGeom prst="rect">
            <a:avLst/>
          </a:prstGeom>
          <a:solidFill>
            <a:srgbClr val="66FF66"/>
          </a:solidFill>
          <a:ln w="9525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IF-1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Group 172"/>
          <p:cNvGrpSpPr/>
          <p:nvPr/>
        </p:nvGrpSpPr>
        <p:grpSpPr>
          <a:xfrm>
            <a:off x="2441575" y="4000500"/>
            <a:ext cx="5057775" cy="366713"/>
            <a:chOff x="2064" y="2341"/>
            <a:chExt cx="3421" cy="232"/>
          </a:xfrm>
        </p:grpSpPr>
        <p:sp>
          <p:nvSpPr>
            <p:cNvPr id="12" name="Rectangle 173"/>
            <p:cNvSpPr>
              <a:spLocks noChangeArrowheads="1"/>
            </p:cNvSpPr>
            <p:nvPr/>
          </p:nvSpPr>
          <p:spPr bwMode="auto">
            <a:xfrm>
              <a:off x="2245" y="2387"/>
              <a:ext cx="2994" cy="13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3" name="Rectangle 174"/>
            <p:cNvSpPr>
              <a:spLocks noChangeArrowheads="1"/>
            </p:cNvSpPr>
            <p:nvPr/>
          </p:nvSpPr>
          <p:spPr bwMode="auto">
            <a:xfrm>
              <a:off x="3426" y="2387"/>
              <a:ext cx="135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175"/>
            <p:cNvSpPr>
              <a:spLocks noChangeArrowheads="1"/>
            </p:cNvSpPr>
            <p:nvPr/>
          </p:nvSpPr>
          <p:spPr bwMode="auto">
            <a:xfrm>
              <a:off x="3561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U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76"/>
            <p:cNvSpPr>
              <a:spLocks noChangeArrowheads="1"/>
            </p:cNvSpPr>
            <p:nvPr/>
          </p:nvSpPr>
          <p:spPr bwMode="auto">
            <a:xfrm>
              <a:off x="3697" y="2387"/>
              <a:ext cx="135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G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177"/>
            <p:cNvSpPr>
              <a:spLocks noChangeArrowheads="1"/>
            </p:cNvSpPr>
            <p:nvPr/>
          </p:nvSpPr>
          <p:spPr bwMode="auto">
            <a:xfrm>
              <a:off x="3832" y="2387"/>
              <a:ext cx="131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78"/>
            <p:cNvSpPr>
              <a:spLocks noChangeArrowheads="1"/>
            </p:cNvSpPr>
            <p:nvPr/>
          </p:nvSpPr>
          <p:spPr bwMode="auto">
            <a:xfrm>
              <a:off x="3969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Rectangle 179"/>
            <p:cNvSpPr>
              <a:spLocks noChangeArrowheads="1"/>
            </p:cNvSpPr>
            <p:nvPr/>
          </p:nvSpPr>
          <p:spPr bwMode="auto">
            <a:xfrm>
              <a:off x="4105" y="2387"/>
              <a:ext cx="135" cy="13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0C0C0"/>
              </a:solidFill>
              <a:miter lim="800000"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20" name="Text Box 180"/>
            <p:cNvSpPr txBox="1">
              <a:spLocks noChangeArrowheads="1"/>
            </p:cNvSpPr>
            <p:nvPr/>
          </p:nvSpPr>
          <p:spPr bwMode="auto">
            <a:xfrm>
              <a:off x="2064" y="2341"/>
              <a:ext cx="247" cy="2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 Box 181"/>
            <p:cNvSpPr txBox="1">
              <a:spLocks noChangeArrowheads="1"/>
            </p:cNvSpPr>
            <p:nvPr/>
          </p:nvSpPr>
          <p:spPr bwMode="auto">
            <a:xfrm>
              <a:off x="5238" y="2341"/>
              <a:ext cx="247" cy="2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'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2" name="Picture 182" descr="起始tRNA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50" y="2817813"/>
            <a:ext cx="763588" cy="11017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" name="Group 183"/>
          <p:cNvGrpSpPr/>
          <p:nvPr/>
        </p:nvGrpSpPr>
        <p:grpSpPr>
          <a:xfrm>
            <a:off x="4503738" y="3943350"/>
            <a:ext cx="461962" cy="74613"/>
            <a:chOff x="2947" y="2788"/>
            <a:chExt cx="365" cy="52"/>
          </a:xfrm>
        </p:grpSpPr>
        <p:sp>
          <p:nvSpPr>
            <p:cNvPr id="231446" name="Line 184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47" name="Line 185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48" name="Line 186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49" name="Line 187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50" name="Line 188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51" name="Line 189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1452" name="Line 190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1" name="Group 191"/>
          <p:cNvGrpSpPr/>
          <p:nvPr/>
        </p:nvGrpSpPr>
        <p:grpSpPr>
          <a:xfrm>
            <a:off x="5191125" y="3190875"/>
            <a:ext cx="995363" cy="417513"/>
            <a:chOff x="3606" y="1797"/>
            <a:chExt cx="803" cy="317"/>
          </a:xfrm>
        </p:grpSpPr>
        <p:sp>
          <p:nvSpPr>
            <p:cNvPr id="32" name="Oval 192"/>
            <p:cNvSpPr>
              <a:spLocks noChangeArrowheads="1"/>
            </p:cNvSpPr>
            <p:nvPr/>
          </p:nvSpPr>
          <p:spPr bwMode="auto">
            <a:xfrm>
              <a:off x="3606" y="1797"/>
              <a:ext cx="318" cy="317"/>
            </a:xfrm>
            <a:prstGeom prst="ellipse">
              <a:avLst/>
            </a:prstGeom>
            <a:solidFill>
              <a:srgbClr val="CCFF33"/>
            </a:solidFill>
            <a:ln w="9525">
              <a:solidFill>
                <a:srgbClr val="C0C0C0"/>
              </a:solidFill>
              <a:rou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+mn-cs"/>
                </a:rPr>
                <a:t>IF-2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93"/>
            <p:cNvSpPr>
              <a:spLocks noChangeShapeType="1"/>
            </p:cNvSpPr>
            <p:nvPr/>
          </p:nvSpPr>
          <p:spPr bwMode="auto">
            <a:xfrm>
              <a:off x="3924" y="1933"/>
              <a:ext cx="45" cy="0"/>
            </a:xfrm>
            <a:prstGeom prst="line">
              <a:avLst/>
            </a:prstGeom>
            <a:noFill/>
            <a:ln w="38100">
              <a:solidFill>
                <a:srgbClr val="C0C0C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4C59D2"/>
                </a:buClr>
                <a:buSzTx/>
                <a:buFont typeface="Wingdings" panose="05000000000000000000" pitchFamily="2" charset="2"/>
                <a:buChar char="v"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4" name="Text Box 194"/>
            <p:cNvSpPr txBox="1">
              <a:spLocks noChangeArrowheads="1"/>
            </p:cNvSpPr>
            <p:nvPr/>
          </p:nvSpPr>
          <p:spPr bwMode="auto">
            <a:xfrm>
              <a:off x="3924" y="1842"/>
              <a:ext cx="485" cy="25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Times New Roman" panose="0202060305040502030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GTP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" name="Oval 195"/>
          <p:cNvSpPr>
            <a:spLocks noChangeArrowheads="1"/>
          </p:cNvSpPr>
          <p:nvPr/>
        </p:nvSpPr>
        <p:spPr bwMode="auto">
          <a:xfrm>
            <a:off x="5191125" y="3190875"/>
            <a:ext cx="393700" cy="417513"/>
          </a:xfrm>
          <a:prstGeom prst="ellipse">
            <a:avLst/>
          </a:prstGeom>
          <a:solidFill>
            <a:srgbClr val="CCFF33"/>
          </a:solidFill>
          <a:ln w="9525">
            <a:solidFill>
              <a:srgbClr val="C0C0C0"/>
            </a:solidFill>
            <a:round/>
          </a:ln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Times New Roman" panose="02020603050405020304" charset="0"/>
                <a:ea typeface="宋体" panose="02010600030101010101" pitchFamily="2" charset="-122"/>
                <a:cs typeface="+mn-cs"/>
              </a:rPr>
              <a:t>IF-2</a:t>
            </a:r>
            <a:endParaRPr kumimoji="0" lang="en-US" altLang="zh-CN" sz="18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Text Box 196"/>
          <p:cNvSpPr txBox="1"/>
          <p:nvPr/>
        </p:nvSpPr>
        <p:spPr>
          <a:xfrm>
            <a:off x="5575300" y="3227388"/>
            <a:ext cx="669925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003366"/>
                </a:solidFill>
                <a:latin typeface="Arial" panose="020B0604020202020204" pitchFamily="34" charset="0"/>
              </a:rPr>
              <a:t>-GTP</a:t>
            </a:r>
            <a:endParaRPr lang="en-US" altLang="zh-CN" sz="1600" b="1" dirty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 Box 197"/>
          <p:cNvSpPr txBox="1"/>
          <p:nvPr/>
        </p:nvSpPr>
        <p:spPr>
          <a:xfrm>
            <a:off x="5551488" y="3406775"/>
            <a:ext cx="6238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003366"/>
                </a:solidFill>
                <a:latin typeface="Arial" panose="020B0604020202020204" pitchFamily="34" charset="0"/>
              </a:rPr>
              <a:t>GDP</a:t>
            </a:r>
            <a:endParaRPr lang="en-US" altLang="zh-CN" sz="1600" b="1" dirty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 Box 198"/>
          <p:cNvSpPr txBox="1"/>
          <p:nvPr/>
        </p:nvSpPr>
        <p:spPr>
          <a:xfrm>
            <a:off x="5911850" y="3190875"/>
            <a:ext cx="37623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003366"/>
                </a:solidFill>
                <a:latin typeface="Arial" panose="020B0604020202020204" pitchFamily="34" charset="0"/>
              </a:rPr>
              <a:t>Pi</a:t>
            </a:r>
            <a:endParaRPr lang="en-US" altLang="zh-CN" sz="1600" b="1" dirty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31441" name="文本框 38"/>
          <p:cNvSpPr txBox="1"/>
          <p:nvPr/>
        </p:nvSpPr>
        <p:spPr>
          <a:xfrm>
            <a:off x="666750" y="1049338"/>
            <a:ext cx="4572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合成起始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31442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蛋白质的合成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35" grpId="0" animBg="1"/>
      <p:bldP spid="35" grpId="1" animBg="1"/>
      <p:bldP spid="36" grpId="0"/>
      <p:bldP spid="36" grpId="1"/>
      <p:bldP spid="37" grpId="0"/>
      <p:bldP spid="37" grpId="1"/>
      <p:bldP spid="38" grpId="0"/>
      <p:bldP spid="3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3474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33475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33476" name="文本框 38"/>
          <p:cNvSpPr txBox="1"/>
          <p:nvPr/>
        </p:nvSpPr>
        <p:spPr>
          <a:xfrm>
            <a:off x="666750" y="1049338"/>
            <a:ext cx="4572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延伸过程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33477" name="Picture 86" descr="大亚基(有E位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2143125"/>
            <a:ext cx="3600450" cy="2417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3478" name="Picture 87" descr="小亚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3" y="4303713"/>
            <a:ext cx="3671887" cy="1243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Oval 88"/>
          <p:cNvSpPr/>
          <p:nvPr/>
        </p:nvSpPr>
        <p:spPr>
          <a:xfrm>
            <a:off x="6573838" y="1566863"/>
            <a:ext cx="503237" cy="469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charset="0"/>
              </a:rPr>
              <a:t>Tu</a:t>
            </a:r>
            <a:endParaRPr lang="en-US" altLang="zh-CN" sz="2400" b="1" dirty="0">
              <a:latin typeface="Times New Roman" panose="02020603050405020304" charset="0"/>
            </a:endParaRPr>
          </a:p>
        </p:txBody>
      </p:sp>
      <p:sp>
        <p:nvSpPr>
          <p:cNvPr id="43" name="Oval 89"/>
          <p:cNvSpPr/>
          <p:nvPr/>
        </p:nvSpPr>
        <p:spPr>
          <a:xfrm>
            <a:off x="7078663" y="1566863"/>
            <a:ext cx="503237" cy="469900"/>
          </a:xfrm>
          <a:prstGeom prst="ellipse">
            <a:avLst/>
          </a:prstGeom>
          <a:solidFill>
            <a:srgbClr val="33CC33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charset="0"/>
              </a:rPr>
              <a:t>Ts</a:t>
            </a:r>
            <a:endParaRPr lang="en-US" altLang="zh-CN" sz="2400" b="1" dirty="0">
              <a:latin typeface="Times New Roman" panose="02020603050405020304" charset="0"/>
            </a:endParaRPr>
          </a:p>
        </p:txBody>
      </p:sp>
      <p:sp>
        <p:nvSpPr>
          <p:cNvPr id="44" name="Text Box 90"/>
          <p:cNvSpPr txBox="1"/>
          <p:nvPr/>
        </p:nvSpPr>
        <p:spPr>
          <a:xfrm>
            <a:off x="7115175" y="1531938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93366"/>
                </a:solidFill>
                <a:latin typeface="Times New Roman" panose="02020603050405020304" charset="0"/>
              </a:rPr>
              <a:t>GTP</a:t>
            </a:r>
            <a:endParaRPr lang="en-US" altLang="zh-CN" sz="2400" b="1" dirty="0">
              <a:solidFill>
                <a:srgbClr val="993366"/>
              </a:solidFill>
              <a:latin typeface="Times New Roman" panose="02020603050405020304" charset="0"/>
            </a:endParaRPr>
          </a:p>
        </p:txBody>
      </p:sp>
      <p:sp>
        <p:nvSpPr>
          <p:cNvPr id="45" name="Line 91"/>
          <p:cNvSpPr/>
          <p:nvPr/>
        </p:nvSpPr>
        <p:spPr>
          <a:xfrm>
            <a:off x="7078663" y="1782763"/>
            <a:ext cx="144462" cy="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" name="Text Box 92"/>
          <p:cNvSpPr txBox="1"/>
          <p:nvPr/>
        </p:nvSpPr>
        <p:spPr>
          <a:xfrm>
            <a:off x="5060950" y="3438525"/>
            <a:ext cx="16557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charset="0"/>
              </a:rPr>
              <a:t>GDP</a:t>
            </a:r>
            <a:endParaRPr lang="en-US" altLang="zh-CN" sz="2400" b="1" dirty="0">
              <a:latin typeface="Times New Roman" panose="02020603050405020304" charset="0"/>
            </a:endParaRPr>
          </a:p>
        </p:txBody>
      </p:sp>
      <p:pic>
        <p:nvPicPr>
          <p:cNvPr id="233484" name="Picture 93" descr="起始tRN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5" y="2852738"/>
            <a:ext cx="900113" cy="12985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3485" name="Group 94"/>
          <p:cNvGrpSpPr/>
          <p:nvPr/>
        </p:nvGrpSpPr>
        <p:grpSpPr>
          <a:xfrm>
            <a:off x="3406775" y="4159250"/>
            <a:ext cx="579438" cy="82550"/>
            <a:chOff x="2947" y="2788"/>
            <a:chExt cx="365" cy="52"/>
          </a:xfrm>
        </p:grpSpPr>
        <p:sp>
          <p:nvSpPr>
            <p:cNvPr id="233512" name="Line 95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3" name="Line 96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4" name="Line 97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5" name="Line 98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6" name="Line 99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7" name="Line 100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18" name="Line 101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6" name="Line 102"/>
          <p:cNvSpPr/>
          <p:nvPr/>
        </p:nvSpPr>
        <p:spPr>
          <a:xfrm>
            <a:off x="4259263" y="3546475"/>
            <a:ext cx="71437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33487" name="Group 103"/>
          <p:cNvGrpSpPr/>
          <p:nvPr/>
        </p:nvGrpSpPr>
        <p:grpSpPr>
          <a:xfrm>
            <a:off x="1209675" y="4230688"/>
            <a:ext cx="5405438" cy="366712"/>
            <a:chOff x="2064" y="2341"/>
            <a:chExt cx="3405" cy="231"/>
          </a:xfrm>
        </p:grpSpPr>
        <p:sp>
          <p:nvSpPr>
            <p:cNvPr id="233503" name="Rectangle 104"/>
            <p:cNvSpPr/>
            <p:nvPr/>
          </p:nvSpPr>
          <p:spPr>
            <a:xfrm>
              <a:off x="2245" y="2387"/>
              <a:ext cx="2994" cy="13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3504" name="Rectangle 105"/>
            <p:cNvSpPr/>
            <p:nvPr/>
          </p:nvSpPr>
          <p:spPr>
            <a:xfrm>
              <a:off x="3425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A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3505" name="Rectangle 106"/>
            <p:cNvSpPr/>
            <p:nvPr/>
          </p:nvSpPr>
          <p:spPr>
            <a:xfrm>
              <a:off x="3561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U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3506" name="Rectangle 107"/>
            <p:cNvSpPr/>
            <p:nvPr/>
          </p:nvSpPr>
          <p:spPr>
            <a:xfrm>
              <a:off x="3697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G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3507" name="Rectangle 108"/>
            <p:cNvSpPr/>
            <p:nvPr/>
          </p:nvSpPr>
          <p:spPr>
            <a:xfrm>
              <a:off x="3833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 b="1" dirty="0">
                <a:latin typeface="Arial" panose="020B0604020202020204" pitchFamily="34" charset="0"/>
              </a:endParaRPr>
            </a:p>
          </p:txBody>
        </p:sp>
        <p:sp>
          <p:nvSpPr>
            <p:cNvPr id="233508" name="Rectangle 109"/>
            <p:cNvSpPr/>
            <p:nvPr/>
          </p:nvSpPr>
          <p:spPr>
            <a:xfrm>
              <a:off x="3969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3509" name="Rectangle 110"/>
            <p:cNvSpPr/>
            <p:nvPr/>
          </p:nvSpPr>
          <p:spPr>
            <a:xfrm>
              <a:off x="4105" y="2387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3510" name="Text Box 111"/>
            <p:cNvSpPr txBox="1"/>
            <p:nvPr/>
          </p:nvSpPr>
          <p:spPr>
            <a:xfrm>
              <a:off x="2064" y="2341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5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3511" name="Text Box 112"/>
            <p:cNvSpPr txBox="1"/>
            <p:nvPr/>
          </p:nvSpPr>
          <p:spPr>
            <a:xfrm>
              <a:off x="5239" y="2341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3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67" name="Picture 113" descr="另一个tRNA"/>
          <p:cNvPicPr>
            <a:picLocks noChangeAspect="1"/>
          </p:cNvPicPr>
          <p:nvPr/>
        </p:nvPicPr>
        <p:blipFill>
          <a:blip r:embed="rId4">
            <a:clrChange>
              <a:clrFrom>
                <a:srgbClr val="FDFFF2"/>
              </a:clrFrom>
              <a:clrTo>
                <a:srgbClr val="FDFF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600" y="990600"/>
            <a:ext cx="889000" cy="1317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8" name="Group 114"/>
          <p:cNvGrpSpPr/>
          <p:nvPr/>
        </p:nvGrpSpPr>
        <p:grpSpPr>
          <a:xfrm>
            <a:off x="4054475" y="4159250"/>
            <a:ext cx="579438" cy="82550"/>
            <a:chOff x="2947" y="2788"/>
            <a:chExt cx="365" cy="52"/>
          </a:xfrm>
        </p:grpSpPr>
        <p:sp>
          <p:nvSpPr>
            <p:cNvPr id="233496" name="Line 115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497" name="Line 116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498" name="Line 117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499" name="Line 118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00" name="Line 119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01" name="Line 120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3502" name="Line 121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6" name="Oval 122"/>
          <p:cNvSpPr/>
          <p:nvPr/>
        </p:nvSpPr>
        <p:spPr>
          <a:xfrm>
            <a:off x="4521200" y="3438525"/>
            <a:ext cx="503238" cy="469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charset="0"/>
              </a:rPr>
              <a:t>Tu</a:t>
            </a:r>
            <a:endParaRPr lang="en-US" altLang="zh-CN" sz="2400" b="1" dirty="0">
              <a:latin typeface="Times New Roman" panose="02020603050405020304" charset="0"/>
            </a:endParaRPr>
          </a:p>
        </p:txBody>
      </p:sp>
      <p:sp>
        <p:nvSpPr>
          <p:cNvPr id="77" name="Line 123"/>
          <p:cNvSpPr/>
          <p:nvPr/>
        </p:nvSpPr>
        <p:spPr>
          <a:xfrm>
            <a:off x="5029200" y="3654425"/>
            <a:ext cx="144463" cy="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" name="Oval 124"/>
          <p:cNvSpPr/>
          <p:nvPr/>
        </p:nvSpPr>
        <p:spPr>
          <a:xfrm>
            <a:off x="8412163" y="2827338"/>
            <a:ext cx="503237" cy="469900"/>
          </a:xfrm>
          <a:prstGeom prst="ellipse">
            <a:avLst/>
          </a:prstGeom>
          <a:solidFill>
            <a:srgbClr val="33CC33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charset="0"/>
              </a:rPr>
              <a:t>Ts</a:t>
            </a:r>
            <a:endParaRPr lang="en-US" altLang="zh-CN" sz="2400" b="1" dirty="0">
              <a:latin typeface="Times New Roman" panose="02020603050405020304" charset="0"/>
            </a:endParaRPr>
          </a:p>
        </p:txBody>
      </p:sp>
      <p:sp>
        <p:nvSpPr>
          <p:cNvPr id="79" name="Text Box 125"/>
          <p:cNvSpPr txBox="1"/>
          <p:nvPr/>
        </p:nvSpPr>
        <p:spPr>
          <a:xfrm>
            <a:off x="7870825" y="3511550"/>
            <a:ext cx="1008063" cy="4572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A50021"/>
                </a:solidFill>
                <a:latin typeface="Times New Roman" panose="02020603050405020304" charset="0"/>
              </a:rPr>
              <a:t>GTP</a:t>
            </a:r>
            <a:endParaRPr lang="en-US" altLang="zh-CN" sz="2400" b="1" dirty="0">
              <a:solidFill>
                <a:srgbClr val="A50021"/>
              </a:solidFill>
              <a:latin typeface="Times New Roman" panose="02020603050405020304" charset="0"/>
            </a:endParaRPr>
          </a:p>
        </p:txBody>
      </p:sp>
      <p:sp>
        <p:nvSpPr>
          <p:cNvPr id="233494" name="文本框 79"/>
          <p:cNvSpPr txBox="1"/>
          <p:nvPr/>
        </p:nvSpPr>
        <p:spPr>
          <a:xfrm>
            <a:off x="2203450" y="5900738"/>
            <a:ext cx="4572000" cy="446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延伸过程</a:t>
            </a: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EF-Tu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EF-Ts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zh-CN" altLang="en-US" sz="2300" dirty="0">
              <a:latin typeface="Arial" panose="020B0604020202020204" pitchFamily="34" charset="0"/>
            </a:endParaRPr>
          </a:p>
        </p:txBody>
      </p:sp>
      <p:sp>
        <p:nvSpPr>
          <p:cNvPr id="233495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蛋白质的合成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91329E-6 C 0.00365 0.00092 0.00781 0.00208 0.01163 0.003 C 0.01371 0.00369 0.01771 0.00439 0.01771 0.00416 C 0.03003 0.01132 0.04392 0.01572 0.05694 0.0215 C 0.06719 0.02612 0.075 0.0319 0.08455 0.03699 C 0.0875 0.043 0.09236 0.0467 0.09635 0.05225 C 0.10868 0.0689 0.11823 0.08693 0.13177 0.10312 C 0.13246 0.1045 0.13316 0.10635 0.13385 0.10774 C 0.13437 0.10982 0.1349 0.11167 0.13576 0.11375 C 0.1368 0.11676 0.13958 0.123 0.13958 0.12277 C 0.14028 0.13942 0.1408 0.15583 0.14167 0.17248 C 0.14271 0.18427 0.14028 0.18196 0.14583 0.18612 " pathEditMode="relative" rAng="0" ptsTypes="fffffffffff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4.91329E-6 C -0.05625 0.00485 -0.06371 0.01572 -0.07292 0.01965 C -0.07448 0.02104 -0.07621 0.02173 -0.0776 0.02358 C -0.07864 0.0252 -0.07864 0.02843 -0.08003 0.02982 C -0.08212 0.0319 -0.08698 0.03375 -0.08698 0.03398 C -0.08802 0.03491 -0.08924 0.03653 -0.09045 0.03768 C -0.09149 0.03861 -0.09288 0.03861 -0.09392 0.03953 C -0.09826 0.04416 -0.10174 0.05063 -0.10677 0.05364 C -0.1118 0.06242 -0.10608 0.05364 -0.11267 0.05965 C -0.11875 0.06543 -0.12257 0.07398 -0.12899 0.07745 C -0.13108 0.08 -0.13264 0.08369 -0.13489 0.08554 C -0.13698 0.08763 -0.14184 0.08947 -0.14184 0.08971 C -0.14878 0.1008 -0.13906 0.08647 -0.14774 0.09549 C -0.14861 0.09664 -0.14913 0.09849 -0.15 0.09965 C -0.15469 0.10612 -0.16094 0.11028 -0.16528 0.11745 C -0.17552 0.13502 -0.18698 0.14959 -0.19687 0.16739 C -0.19965 0.18196 -0.19549 0.16393 -0.20156 0.17919 C -0.20625 0.19121 -0.19826 0.18034 -0.20625 0.18936 C -0.21233 0.20508 -0.21007 0.19676 -0.21319 0.21317 C -0.21354 0.21526 -0.21441 0.21919 -0.21441 0.21942 C -0.21458 0.22219 -0.21476 0.23722 -0.21667 0.24323 C -0.22187 0.25872 -0.22239 0.25317 -0.22239 0.27121 " pathEditMode="relative" rAng="0" ptsTypes="fffffffffffffffffffff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-5.20231E-7 C -0.05625 0.00486 -0.06371 0.01572 -0.07292 0.01965 C -0.07448 0.02104 -0.07621 0.02173 -0.0776 0.02358 C -0.07864 0.0252 -0.07864 0.02844 -0.08003 0.02983 C -0.08212 0.03191 -0.08698 0.03376 -0.08698 0.03399 C -0.08802 0.03491 -0.08923 0.03653 -0.09045 0.03769 C -0.09149 0.03861 -0.09288 0.03861 -0.09392 0.03954 C -0.09826 0.04416 -0.10173 0.05064 -0.10677 0.05364 C -0.1118 0.06243 -0.10608 0.05364 -0.11267 0.05965 C -0.11875 0.06543 -0.12257 0.07399 -0.12899 0.07746 C -0.13108 0.08 -0.13264 0.0837 -0.13489 0.08555 C -0.13698 0.08763 -0.14184 0.08948 -0.14184 0.08971 C -0.14878 0.10081 -0.13906 0.08647 -0.14774 0.09549 C -0.14861 0.09665 -0.14913 0.0985 -0.15 0.09965 C -0.15469 0.10613 -0.16094 0.11029 -0.16528 0.11746 C -0.17552 0.13503 -0.18698 0.1496 -0.19687 0.1674 C -0.19965 0.18197 -0.19548 0.16393 -0.20156 0.17919 C -0.20625 0.19121 -0.19826 0.18035 -0.20625 0.18936 C -0.21233 0.20509 -0.21007 0.19676 -0.21319 0.21318 C -0.21354 0.21526 -0.21441 0.21919 -0.21441 0.21942 C -0.21458 0.2222 -0.21476 0.23723 -0.21667 0.24324 C -0.22187 0.25873 -0.22239 0.25318 -0.22239 0.27121 " pathEditMode="relative" rAng="0" ptsTypes="fffffffffffffffffffffA">
                                      <p:cBhvr>
                                        <p:cTn id="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05 -3.52601E-6 C -0.05625 0.00486 -0.06371 0.01573 -0.07291 0.01966 C -0.07448 0.02104 -0.07621 0.02174 -0.0776 0.02359 C -0.07864 0.02521 -0.07864 0.02844 -0.08003 0.02983 C -0.08211 0.03191 -0.08698 0.03376 -0.08698 0.03399 C -0.08802 0.03492 -0.08923 0.03654 -0.09045 0.03769 C -0.09149 0.03862 -0.09288 0.03862 -0.09392 0.03954 C -0.09826 0.04417 -0.10173 0.05064 -0.10677 0.05365 C -0.1118 0.06243 -0.10607 0.05365 -0.11267 0.05966 C -0.11875 0.06544 -0.12257 0.07399 -0.12899 0.07746 C -0.13107 0.08 -0.13264 0.0837 -0.13489 0.08555 C -0.13698 0.08763 -0.14184 0.08948 -0.14184 0.08971 C -0.14878 0.10081 -0.13906 0.08648 -0.14774 0.09549 C -0.14861 0.09665 -0.14913 0.0985 -0.15 0.09966 C -0.15468 0.10613 -0.16093 0.11029 -0.16527 0.11746 C -0.17552 0.13503 -0.18698 0.1496 -0.19687 0.1674 C -0.19965 0.18197 -0.19548 0.16393 -0.20156 0.17919 C -0.20625 0.19122 -0.19826 0.18035 -0.20625 0.18937 C -0.21232 0.20509 -0.21007 0.19677 -0.21319 0.21318 C -0.21354 0.21526 -0.21441 0.21919 -0.21441 0.21943 C -0.21458 0.2222 -0.21475 0.23723 -0.21666 0.24324 C -0.22187 0.25873 -0.22239 0.25318 -0.22239 0.27122 " pathEditMode="relative" rAng="0" ptsTypes="fffffffffffffffffffff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-0.00162 C -0.05573 0.00324 -0.0632 0.0141 -0.0724 0.01803 C -0.07396 0.01942 -0.0757 0.02011 -0.07709 0.02196 C -0.07813 0.02358 -0.07813 0.02682 -0.07952 0.02821 C -0.0816 0.03029 -0.08646 0.03214 -0.08646 0.03237 C -0.0875 0.03329 -0.08872 0.03491 -0.08993 0.03607 C -0.09098 0.03699 -0.09236 0.03699 -0.09341 0.03792 C -0.09775 0.04254 -0.10122 0.04902 -0.10625 0.05202 C -0.11129 0.06081 -0.10556 0.05202 -0.11216 0.05803 C -0.11823 0.06381 -0.12205 0.07237 -0.12848 0.07584 C -0.13056 0.07838 -0.13212 0.08208 -0.13438 0.08393 C -0.13646 0.08601 -0.14132 0.08786 -0.14132 0.08809 C -0.14827 0.09919 -0.13854 0.08485 -0.14723 0.09387 C -0.14809 0.09503 -0.14861 0.09688 -0.14948 0.09803 C -0.15417 0.10451 -0.16042 0.10867 -0.16476 0.11584 C -0.175 0.13341 -0.18646 0.14798 -0.19636 0.16578 C -0.19914 0.18035 -0.19497 0.16231 -0.20104 0.17757 C -0.20573 0.18959 -0.19775 0.17873 -0.20573 0.18774 C -0.21181 0.20347 -0.20955 0.19514 -0.21268 0.21156 C -0.21302 0.21364 -0.21389 0.21757 -0.21389 0.2178 C -0.21407 0.22058 -0.21424 0.23561 -0.21615 0.24162 C -0.22136 0.25711 -0.22188 0.25156 -0.22188 0.26959 " pathEditMode="relative" rAng="0" ptsTypes="fffffffffffffffffffffA">
                                      <p:cBhvr>
                                        <p:cTn id="3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0" y="1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122 0.00416 0.00157 0.00879 0.0033 0.01248 C 0.00573 0.0178 0.01007 0.02243 0.01285 0.02728 C 0.01372 0.0289 0.02032 0.04254 0.02223 0.04647 C 0.02639 0.05526 0.03577 0.06821 0.04132 0.07607 C 0.04184 0.07815 0.04167 0.08069 0.04289 0.08231 C 0.04653 0.08717 0.06164 0.10104 0.06667 0.10358 C 0.07327 0.11191 0.08073 0.11422 0.08889 0.11838 C 0.0941 0.12509 0.09011 0.12139 0.09844 0.12462 C 0.10157 0.12578 0.10799 0.12879 0.10799 0.12879 C 0.11198 0.12855 0.14584 0.12855 0.15886 0.12462 C 0.17518 0.11977 0.18768 0.1059 0.2033 0.09919 C 0.2165 0.0874 0.19983 0.1015 0.21285 0.09295 C 0.21771 0.08971 0.22101 0.08416 0.22552 0.08023 C 0.23195 0.06728 0.2408 0.05665 0.24775 0.04439 C 0.25365 0.03399 0.25677 0.02196 0.26354 0.01248 C 0.26407 0.0104 0.26424 0.00809 0.26511 0.00624 C 0.26598 0.00462 0.26771 0.00393 0.26841 0.00208 C 0.26927 -0.00023 0.27535 -0.01965 0.27622 -0.02335 C 0.27778 -0.06913 0.27778 -0.05295 0.27778 -0.07191 " pathEditMode="relative" ptsTypes="fffffffffffffffffffA">
                                      <p:cBhvr>
                                        <p:cTn id="6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254 C -0.00347 0.00369 -0.00746 0.00393 -0.01041 0.00624 C -0.01215 0.00763 -0.01354 0.00924 -0.01545 0.01017 C -0.02951 0.01757 -0.0467 0.02312 -0.0618 0.02589 C -0.06944 0.0252 -0.07691 0.0252 -0.0842 0.02381 C -0.08784 0.02312 -0.09444 0.01988 -0.09444 0.02011 " pathEditMode="relative" rAng="0" ptsTypes="fffffA">
                                      <p:cBhvr>
                                        <p:cTn id="8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0" y="12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38728E-6 C -0.01285 -0.00277 -0.01997 -0.00878 -0.03247 -0.0111 C -0.04219 -0.01526 -0.04931 -0.02011 -0.05886 -0.02404 C -0.06111 -0.02821 -0.06233 -0.03329 -0.07066 -0.03329 " pathEditMode="relative" rAng="0" ptsTypes="fffA">
                                      <p:cBhvr>
                                        <p:cTn id="8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-1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/>
      <p:bldP spid="44" grpId="1"/>
      <p:bldP spid="44" grpId="2"/>
      <p:bldP spid="46" grpId="0"/>
      <p:bldP spid="46" grpId="1"/>
      <p:bldP spid="46" grpId="2"/>
      <p:bldP spid="76" grpId="0" animBg="1"/>
      <p:bldP spid="76" grpId="1" animBg="1"/>
      <p:bldP spid="78" grpId="0" animBg="1"/>
      <p:bldP spid="78" grpId="1" animBg="1"/>
      <p:bldP spid="79" grpId="0"/>
      <p:bldP spid="79" grpId="1"/>
      <p:bldP spid="7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22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35523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35524" name="文本框 38"/>
          <p:cNvSpPr txBox="1"/>
          <p:nvPr/>
        </p:nvSpPr>
        <p:spPr>
          <a:xfrm>
            <a:off x="666750" y="1049338"/>
            <a:ext cx="4572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延伸过程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235525" name="文本框 79"/>
          <p:cNvSpPr txBox="1"/>
          <p:nvPr/>
        </p:nvSpPr>
        <p:spPr>
          <a:xfrm>
            <a:off x="2203450" y="5900738"/>
            <a:ext cx="4572000" cy="446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延伸过程：转位</a:t>
            </a:r>
            <a:endParaRPr lang="zh-CN" altLang="en-US" sz="2300" dirty="0">
              <a:latin typeface="Arial" panose="020B0604020202020204" pitchFamily="34" charset="0"/>
            </a:endParaRPr>
          </a:p>
        </p:txBody>
      </p:sp>
      <p:pic>
        <p:nvPicPr>
          <p:cNvPr id="235526" name="Picture 45" descr="大亚基(有E位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057400"/>
            <a:ext cx="3600450" cy="239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27" name="Picture 46" descr="小亚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8" y="4217988"/>
            <a:ext cx="3671887" cy="1243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" name="Picture 47" descr="起始tRNA（空载）"/>
          <p:cNvPicPr>
            <a:picLocks noChangeAspect="1"/>
          </p:cNvPicPr>
          <p:nvPr/>
        </p:nvPicPr>
        <p:blipFill>
          <a:blip r:embed="rId3">
            <a:clrChange>
              <a:clrFrom>
                <a:srgbClr val="FFFAFD"/>
              </a:clrFrom>
              <a:clrTo>
                <a:srgbClr val="FFFAFD">
                  <a:alpha val="0"/>
                </a:srgbClr>
              </a:clrTo>
            </a:clrChange>
            <a:lum contrast="-6000"/>
          </a:blip>
          <a:stretch>
            <a:fillRect/>
          </a:stretch>
        </p:blipFill>
        <p:spPr>
          <a:xfrm>
            <a:off x="3784600" y="3011488"/>
            <a:ext cx="685800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Picture 48" descr="另一个tRNA"/>
          <p:cNvPicPr>
            <a:picLocks noChangeAspect="1"/>
          </p:cNvPicPr>
          <p:nvPr/>
        </p:nvPicPr>
        <p:blipFill>
          <a:blip r:embed="rId4">
            <a:clrChange>
              <a:clrFrom>
                <a:srgbClr val="FDFFF2"/>
              </a:clrFrom>
              <a:clrTo>
                <a:srgbClr val="FDFF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2300" y="2741613"/>
            <a:ext cx="889000" cy="1317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5" name="Group 49"/>
          <p:cNvGrpSpPr/>
          <p:nvPr/>
        </p:nvGrpSpPr>
        <p:grpSpPr>
          <a:xfrm>
            <a:off x="3822700" y="4073525"/>
            <a:ext cx="579438" cy="82550"/>
            <a:chOff x="2947" y="2788"/>
            <a:chExt cx="365" cy="52"/>
          </a:xfrm>
        </p:grpSpPr>
        <p:sp>
          <p:nvSpPr>
            <p:cNvPr id="235568" name="Line 50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9" name="Line 51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70" name="Line 52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71" name="Line 53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72" name="Line 54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73" name="Line 55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74" name="Line 56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3" name="Group 57"/>
          <p:cNvGrpSpPr/>
          <p:nvPr/>
        </p:nvGrpSpPr>
        <p:grpSpPr>
          <a:xfrm>
            <a:off x="4470400" y="4073525"/>
            <a:ext cx="579438" cy="82550"/>
            <a:chOff x="2947" y="2788"/>
            <a:chExt cx="365" cy="52"/>
          </a:xfrm>
        </p:grpSpPr>
        <p:sp>
          <p:nvSpPr>
            <p:cNvPr id="235561" name="Line 58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2" name="Line 59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3" name="Line 60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4" name="Line 61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5" name="Line 62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6" name="Line 63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67" name="Line 64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01" name="Oval 65"/>
          <p:cNvSpPr/>
          <p:nvPr/>
        </p:nvSpPr>
        <p:spPr>
          <a:xfrm>
            <a:off x="4183063" y="2776538"/>
            <a:ext cx="387350" cy="431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latin typeface="Times New Roman" panose="02020603050405020304" charset="0"/>
              </a:rPr>
              <a:t>fMet</a:t>
            </a:r>
            <a:endParaRPr lang="en-US" altLang="zh-CN" sz="1400" b="1" dirty="0">
              <a:latin typeface="Times New Roman" panose="02020603050405020304" charset="0"/>
            </a:endParaRPr>
          </a:p>
        </p:txBody>
      </p:sp>
      <p:grpSp>
        <p:nvGrpSpPr>
          <p:cNvPr id="102" name="Group 66"/>
          <p:cNvGrpSpPr/>
          <p:nvPr/>
        </p:nvGrpSpPr>
        <p:grpSpPr>
          <a:xfrm>
            <a:off x="1554163" y="4144963"/>
            <a:ext cx="6124575" cy="366712"/>
            <a:chOff x="930" y="2704"/>
            <a:chExt cx="3858" cy="231"/>
          </a:xfrm>
        </p:grpSpPr>
        <p:sp>
          <p:nvSpPr>
            <p:cNvPr id="235549" name="Rectangle 67"/>
            <p:cNvSpPr/>
            <p:nvPr/>
          </p:nvSpPr>
          <p:spPr>
            <a:xfrm>
              <a:off x="1156" y="2750"/>
              <a:ext cx="3402" cy="13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5550" name="Rectangle 68"/>
            <p:cNvSpPr/>
            <p:nvPr/>
          </p:nvSpPr>
          <p:spPr>
            <a:xfrm>
              <a:off x="2336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A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5551" name="Rectangle 69"/>
            <p:cNvSpPr/>
            <p:nvPr/>
          </p:nvSpPr>
          <p:spPr>
            <a:xfrm>
              <a:off x="2472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U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5552" name="Rectangle 70"/>
            <p:cNvSpPr/>
            <p:nvPr/>
          </p:nvSpPr>
          <p:spPr>
            <a:xfrm>
              <a:off x="2608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G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5553" name="Rectangle 71"/>
            <p:cNvSpPr/>
            <p:nvPr/>
          </p:nvSpPr>
          <p:spPr>
            <a:xfrm>
              <a:off x="2744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 b="1" dirty="0">
                <a:latin typeface="Arial" panose="020B0604020202020204" pitchFamily="34" charset="0"/>
              </a:endParaRPr>
            </a:p>
          </p:txBody>
        </p:sp>
        <p:sp>
          <p:nvSpPr>
            <p:cNvPr id="235554" name="Rectangle 72"/>
            <p:cNvSpPr/>
            <p:nvPr/>
          </p:nvSpPr>
          <p:spPr>
            <a:xfrm>
              <a:off x="2880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5555" name="Rectangle 73"/>
            <p:cNvSpPr/>
            <p:nvPr/>
          </p:nvSpPr>
          <p:spPr>
            <a:xfrm>
              <a:off x="3016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5556" name="Text Box 74"/>
            <p:cNvSpPr txBox="1"/>
            <p:nvPr/>
          </p:nvSpPr>
          <p:spPr>
            <a:xfrm>
              <a:off x="930" y="2704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5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5557" name="Text Box 75"/>
            <p:cNvSpPr txBox="1"/>
            <p:nvPr/>
          </p:nvSpPr>
          <p:spPr>
            <a:xfrm>
              <a:off x="4558" y="2704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3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5558" name="Rectangle 76"/>
            <p:cNvSpPr/>
            <p:nvPr/>
          </p:nvSpPr>
          <p:spPr>
            <a:xfrm>
              <a:off x="3152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 b="1" dirty="0">
                <a:latin typeface="Arial" panose="020B0604020202020204" pitchFamily="34" charset="0"/>
              </a:endParaRPr>
            </a:p>
          </p:txBody>
        </p:sp>
        <p:sp>
          <p:nvSpPr>
            <p:cNvPr id="235559" name="Rectangle 77"/>
            <p:cNvSpPr/>
            <p:nvPr/>
          </p:nvSpPr>
          <p:spPr>
            <a:xfrm>
              <a:off x="3288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5560" name="Rectangle 78"/>
            <p:cNvSpPr/>
            <p:nvPr/>
          </p:nvSpPr>
          <p:spPr>
            <a:xfrm>
              <a:off x="3424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</p:grpSp>
      <p:sp>
        <p:nvSpPr>
          <p:cNvPr id="115" name="Oval 79"/>
          <p:cNvSpPr/>
          <p:nvPr/>
        </p:nvSpPr>
        <p:spPr>
          <a:xfrm>
            <a:off x="4791075" y="2381250"/>
            <a:ext cx="387350" cy="431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1" dirty="0">
                <a:latin typeface="Times New Roman" panose="02020603050405020304" charset="0"/>
              </a:rPr>
              <a:t>fMet</a:t>
            </a:r>
            <a:endParaRPr lang="en-US" altLang="zh-CN" sz="1400" b="1" dirty="0">
              <a:latin typeface="Times New Roman" panose="02020603050405020304" charset="0"/>
            </a:endParaRPr>
          </a:p>
        </p:txBody>
      </p:sp>
      <p:grpSp>
        <p:nvGrpSpPr>
          <p:cNvPr id="116" name="Group 80"/>
          <p:cNvGrpSpPr/>
          <p:nvPr/>
        </p:nvGrpSpPr>
        <p:grpSpPr>
          <a:xfrm>
            <a:off x="4433888" y="2776538"/>
            <a:ext cx="2590800" cy="1265237"/>
            <a:chOff x="3606" y="754"/>
            <a:chExt cx="1632" cy="797"/>
          </a:xfrm>
        </p:grpSpPr>
        <p:sp>
          <p:nvSpPr>
            <p:cNvPr id="235545" name="Oval 81"/>
            <p:cNvSpPr/>
            <p:nvPr/>
          </p:nvSpPr>
          <p:spPr>
            <a:xfrm>
              <a:off x="3877" y="1067"/>
              <a:ext cx="273" cy="255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92075" tIns="46038" rIns="92075" bIns="46038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Times New Roman" panose="02020603050405020304" charset="0"/>
                </a:rPr>
                <a:t>Tu</a:t>
              </a:r>
              <a:endParaRPr lang="en-US" altLang="zh-CN" sz="2000" b="1" dirty="0">
                <a:latin typeface="Times New Roman" panose="02020603050405020304" charset="0"/>
              </a:endParaRPr>
            </a:p>
          </p:txBody>
        </p:sp>
        <p:sp>
          <p:nvSpPr>
            <p:cNvPr id="235546" name="Text Box 82"/>
            <p:cNvSpPr txBox="1"/>
            <p:nvPr/>
          </p:nvSpPr>
          <p:spPr>
            <a:xfrm>
              <a:off x="4195" y="1071"/>
              <a:ext cx="1043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Times New Roman" panose="02020603050405020304" charset="0"/>
                </a:rPr>
                <a:t>GTP</a:t>
              </a:r>
              <a:endParaRPr lang="en-US" altLang="zh-CN" sz="2000" b="1" dirty="0">
                <a:latin typeface="Times New Roman" panose="02020603050405020304" charset="0"/>
              </a:endParaRPr>
            </a:p>
          </p:txBody>
        </p:sp>
        <p:sp>
          <p:nvSpPr>
            <p:cNvPr id="235547" name="Line 83"/>
            <p:cNvSpPr/>
            <p:nvPr/>
          </p:nvSpPr>
          <p:spPr>
            <a:xfrm>
              <a:off x="4150" y="1185"/>
              <a:ext cx="91" cy="0"/>
            </a:xfrm>
            <a:prstGeom prst="line">
              <a:avLst/>
            </a:prstGeom>
            <a:ln w="38100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pic>
          <p:nvPicPr>
            <p:cNvPr id="235548" name="Picture 84" descr="第3个tRNA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06" y="754"/>
              <a:ext cx="544" cy="79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1" name="Group 85"/>
          <p:cNvGrpSpPr/>
          <p:nvPr/>
        </p:nvGrpSpPr>
        <p:grpSpPr>
          <a:xfrm>
            <a:off x="4433888" y="4073525"/>
            <a:ext cx="579437" cy="82550"/>
            <a:chOff x="2947" y="2788"/>
            <a:chExt cx="365" cy="52"/>
          </a:xfrm>
        </p:grpSpPr>
        <p:sp>
          <p:nvSpPr>
            <p:cNvPr id="235538" name="Line 86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39" name="Line 87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40" name="Line 88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41" name="Line 89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42" name="Line 90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43" name="Line 91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544" name="Line 92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5537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蛋白质的合成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1676E-6 C 0.00382 -0.02613 0.00937 -0.05434 0.03021 -0.06335 C 0.03871 -0.06266 0.04722 -0.06289 0.05555 -0.06127 C 0.05972 -0.06035 0.0618 -0.05503 0.06667 -0.05503 " pathEditMode="relative" ptsTypes="fffA">
                                      <p:cBhvr>
                                        <p:cTn id="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4798E-6 L -0.11614 2.9479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1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0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7101 0.0 " pathEditMode="relative" ptsTypes="AA">
                                      <p:cBhvr>
                                        <p:cTn id="2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3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15" grpId="0" animBg="1"/>
      <p:bldP spid="11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7570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237571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237572" name="文本框 38"/>
          <p:cNvSpPr txBox="1"/>
          <p:nvPr/>
        </p:nvSpPr>
        <p:spPr>
          <a:xfrm>
            <a:off x="666750" y="1049338"/>
            <a:ext cx="4572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合成终止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55" name="Picture 83" descr="大亚基(有E位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063" y="1905000"/>
            <a:ext cx="3600450" cy="239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Picture 84" descr="小亚基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4065588"/>
            <a:ext cx="3671888" cy="12430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7" name="Group 85"/>
          <p:cNvGrpSpPr/>
          <p:nvPr/>
        </p:nvGrpSpPr>
        <p:grpSpPr>
          <a:xfrm>
            <a:off x="1114425" y="3992563"/>
            <a:ext cx="6124575" cy="366712"/>
            <a:chOff x="477" y="2704"/>
            <a:chExt cx="3858" cy="231"/>
          </a:xfrm>
        </p:grpSpPr>
        <p:sp>
          <p:nvSpPr>
            <p:cNvPr id="237591" name="Rectangle 86"/>
            <p:cNvSpPr/>
            <p:nvPr/>
          </p:nvSpPr>
          <p:spPr>
            <a:xfrm>
              <a:off x="703" y="2750"/>
              <a:ext cx="3402" cy="136"/>
            </a:xfrm>
            <a:prstGeom prst="rect">
              <a:avLst/>
            </a:prstGeom>
            <a:solidFill>
              <a:srgbClr val="99CC00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7592" name="Rectangle 87"/>
            <p:cNvSpPr/>
            <p:nvPr/>
          </p:nvSpPr>
          <p:spPr>
            <a:xfrm>
              <a:off x="3107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U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7593" name="Rectangle 88"/>
            <p:cNvSpPr/>
            <p:nvPr/>
          </p:nvSpPr>
          <p:spPr>
            <a:xfrm>
              <a:off x="3243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A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7594" name="Rectangle 89"/>
            <p:cNvSpPr/>
            <p:nvPr/>
          </p:nvSpPr>
          <p:spPr>
            <a:xfrm>
              <a:off x="3379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latin typeface="Arial" panose="020B0604020202020204" pitchFamily="34" charset="0"/>
                </a:rPr>
                <a:t>G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37595" name="Rectangle 90"/>
            <p:cNvSpPr/>
            <p:nvPr/>
          </p:nvSpPr>
          <p:spPr>
            <a:xfrm>
              <a:off x="2291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 b="1" dirty="0">
                <a:latin typeface="Arial" panose="020B0604020202020204" pitchFamily="34" charset="0"/>
              </a:endParaRPr>
            </a:p>
          </p:txBody>
        </p:sp>
        <p:sp>
          <p:nvSpPr>
            <p:cNvPr id="237596" name="Rectangle 91"/>
            <p:cNvSpPr/>
            <p:nvPr/>
          </p:nvSpPr>
          <p:spPr>
            <a:xfrm>
              <a:off x="2427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7597" name="Rectangle 92"/>
            <p:cNvSpPr/>
            <p:nvPr/>
          </p:nvSpPr>
          <p:spPr>
            <a:xfrm>
              <a:off x="2563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7598" name="Text Box 93"/>
            <p:cNvSpPr txBox="1"/>
            <p:nvPr/>
          </p:nvSpPr>
          <p:spPr>
            <a:xfrm>
              <a:off x="477" y="2704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5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7599" name="Text Box 94"/>
            <p:cNvSpPr txBox="1"/>
            <p:nvPr/>
          </p:nvSpPr>
          <p:spPr>
            <a:xfrm>
              <a:off x="4105" y="2704"/>
              <a:ext cx="2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Arial" panose="020B0604020202020204" pitchFamily="34" charset="0"/>
                </a:rPr>
                <a:t>3</a:t>
              </a:r>
              <a:r>
                <a:rPr lang="en-US" altLang="zh-CN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endParaRPr lang="en-US" altLang="zh-CN" sz="1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7600" name="Rectangle 95"/>
            <p:cNvSpPr/>
            <p:nvPr/>
          </p:nvSpPr>
          <p:spPr>
            <a:xfrm>
              <a:off x="2699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en-US" sz="1800" b="1" dirty="0">
                <a:latin typeface="Arial" panose="020B0604020202020204" pitchFamily="34" charset="0"/>
              </a:endParaRPr>
            </a:p>
          </p:txBody>
        </p:sp>
        <p:sp>
          <p:nvSpPr>
            <p:cNvPr id="237601" name="Rectangle 96"/>
            <p:cNvSpPr/>
            <p:nvPr/>
          </p:nvSpPr>
          <p:spPr>
            <a:xfrm>
              <a:off x="2835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  <p:sp>
          <p:nvSpPr>
            <p:cNvPr id="237602" name="Rectangle 97"/>
            <p:cNvSpPr/>
            <p:nvPr/>
          </p:nvSpPr>
          <p:spPr>
            <a:xfrm>
              <a:off x="2971" y="2750"/>
              <a:ext cx="136" cy="136"/>
            </a:xfrm>
            <a:prstGeom prst="rect">
              <a:avLst/>
            </a:prstGeom>
            <a:solidFill>
              <a:srgbClr val="CCFFCC"/>
            </a:solidFill>
            <a:ln w="9525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endParaRPr lang="zh-CN" altLang="en-US" sz="2000" b="1" dirty="0">
                <a:latin typeface="Times New Roman" panose="02020603050405020304" charset="0"/>
                <a:ea typeface="楷体_GB2312"/>
              </a:endParaRPr>
            </a:p>
          </p:txBody>
        </p:sp>
      </p:grpSp>
      <p:pic>
        <p:nvPicPr>
          <p:cNvPr id="70" name="Picture 98" descr="起始tRNA（空载）"/>
          <p:cNvPicPr>
            <a:picLocks noChangeAspect="1"/>
          </p:cNvPicPr>
          <p:nvPr/>
        </p:nvPicPr>
        <p:blipFill>
          <a:blip r:embed="rId3">
            <a:clrChange>
              <a:clrFrom>
                <a:srgbClr val="FFFAFD"/>
              </a:clrFrom>
              <a:clrTo>
                <a:srgbClr val="FFFAFD">
                  <a:alpha val="0"/>
                </a:srgbClr>
              </a:clrTo>
            </a:clrChange>
            <a:lum contrast="-6000"/>
          </a:blip>
          <a:stretch>
            <a:fillRect/>
          </a:stretch>
        </p:blipFill>
        <p:spPr>
          <a:xfrm>
            <a:off x="4641850" y="2876550"/>
            <a:ext cx="685800" cy="1041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" name="Group 99"/>
          <p:cNvGrpSpPr/>
          <p:nvPr/>
        </p:nvGrpSpPr>
        <p:grpSpPr>
          <a:xfrm>
            <a:off x="4641850" y="3921125"/>
            <a:ext cx="579438" cy="82550"/>
            <a:chOff x="2947" y="2788"/>
            <a:chExt cx="365" cy="52"/>
          </a:xfrm>
        </p:grpSpPr>
        <p:sp>
          <p:nvSpPr>
            <p:cNvPr id="237584" name="Line 100"/>
            <p:cNvSpPr/>
            <p:nvPr/>
          </p:nvSpPr>
          <p:spPr>
            <a:xfrm>
              <a:off x="2947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85" name="Line 101"/>
            <p:cNvSpPr/>
            <p:nvPr/>
          </p:nvSpPr>
          <p:spPr>
            <a:xfrm>
              <a:off x="2947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86" name="Line 102"/>
            <p:cNvSpPr/>
            <p:nvPr/>
          </p:nvSpPr>
          <p:spPr>
            <a:xfrm>
              <a:off x="3085" y="279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87" name="Line 103"/>
            <p:cNvSpPr/>
            <p:nvPr/>
          </p:nvSpPr>
          <p:spPr>
            <a:xfrm>
              <a:off x="3085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88" name="Line 104"/>
            <p:cNvSpPr/>
            <p:nvPr/>
          </p:nvSpPr>
          <p:spPr>
            <a:xfrm>
              <a:off x="3221" y="2788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89" name="Line 105"/>
            <p:cNvSpPr/>
            <p:nvPr/>
          </p:nvSpPr>
          <p:spPr>
            <a:xfrm>
              <a:off x="3221" y="2815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7590" name="Line 106"/>
            <p:cNvSpPr/>
            <p:nvPr/>
          </p:nvSpPr>
          <p:spPr>
            <a:xfrm>
              <a:off x="3221" y="2840"/>
              <a:ext cx="91" cy="0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79" name="Picture 107" descr="合成的多肽链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7525" y="2120900"/>
            <a:ext cx="2447925" cy="90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7579" name="AutoShape 108"/>
          <p:cNvSpPr/>
          <p:nvPr/>
        </p:nvSpPr>
        <p:spPr>
          <a:xfrm flipV="1">
            <a:off x="5289550" y="3633788"/>
            <a:ext cx="647700" cy="287337"/>
          </a:xfrm>
          <a:custGeom>
            <a:avLst/>
            <a:gdLst>
              <a:gd name="txL" fmla="*/ 4500 w 21600"/>
              <a:gd name="txT" fmla="*/ 4500 h 21600"/>
              <a:gd name="txR" fmla="*/ 17100 w 21600"/>
              <a:gd name="txB" fmla="*/ 17100 h 216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6633"/>
          </a:solidFill>
          <a:ln w="9525">
            <a:noFill/>
          </a:ln>
        </p:spPr>
        <p:txBody>
          <a:bodyPr rot="10800000" wrap="none" lIns="92075" tIns="46038" rIns="92075" bIns="46038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</a:rPr>
              <a:t>RF</a:t>
            </a:r>
            <a:endParaRPr lang="en-US" altLang="zh-CN" sz="2000" b="1" dirty="0">
              <a:latin typeface="Arial" panose="020B0604020202020204" pitchFamily="34" charset="0"/>
            </a:endParaRPr>
          </a:p>
        </p:txBody>
      </p:sp>
      <p:grpSp>
        <p:nvGrpSpPr>
          <p:cNvPr id="130" name="Group 109"/>
          <p:cNvGrpSpPr/>
          <p:nvPr/>
        </p:nvGrpSpPr>
        <p:grpSpPr>
          <a:xfrm>
            <a:off x="5360988" y="2913063"/>
            <a:ext cx="955675" cy="396875"/>
            <a:chOff x="3152" y="2024"/>
            <a:chExt cx="602" cy="250"/>
          </a:xfrm>
        </p:grpSpPr>
        <p:sp>
          <p:nvSpPr>
            <p:cNvPr id="237582" name="Text Box 110"/>
            <p:cNvSpPr txBox="1"/>
            <p:nvPr/>
          </p:nvSpPr>
          <p:spPr>
            <a:xfrm>
              <a:off x="3152" y="2024"/>
              <a:ext cx="60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latin typeface="Arial" panose="020B0604020202020204" pitchFamily="34" charset="0"/>
                </a:rPr>
                <a:t>COO</a:t>
              </a:r>
              <a:r>
                <a:rPr lang="en-US" altLang="zh-CN" sz="2400" b="1" baseline="30000" dirty="0">
                  <a:latin typeface="Arial" panose="020B0604020202020204" pitchFamily="34" charset="0"/>
                </a:rPr>
                <a:t>-</a:t>
              </a:r>
              <a:endParaRPr lang="en-US" altLang="zh-CN" sz="2400" b="1" baseline="30000" dirty="0">
                <a:latin typeface="Arial" panose="020B0604020202020204" pitchFamily="34" charset="0"/>
              </a:endParaRPr>
            </a:p>
          </p:txBody>
        </p:sp>
        <p:sp>
          <p:nvSpPr>
            <p:cNvPr id="237583" name="Line 111"/>
            <p:cNvSpPr/>
            <p:nvPr/>
          </p:nvSpPr>
          <p:spPr>
            <a:xfrm>
              <a:off x="3152" y="2069"/>
              <a:ext cx="46" cy="46"/>
            </a:xfrm>
            <a:prstGeom prst="line">
              <a:avLst/>
            </a:prstGeom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7581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蛋白质的合成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885 -0.0037 0.00989 -0.01041 0.01284 -0.02104 C 0.01284 -0.0215 0.01284 -0.04671 0.00954 -0.0548 C 0.00763 -0.05919 0.00329 -0.06752 0.00329 -0.06752 C 0.00121 -0.07607 -0.00157 -0.08023 -0.00625 -0.08671 C -0.00938 -0.09942 -0.0191 -0.10775 -0.02848 -0.11191 C -0.04445 -0.13434 -0.08733 -0.13364 -0.10625 -0.13526 C -0.12101 -0.13642 -0.1507 -0.13942 -0.1507 -0.13942 C -0.15608 -0.14081 -0.16164 -0.14104 -0.16667 -0.14358 C -0.17535 -0.14775 -0.18282 -0.1533 -0.19202 -0.1563 C -0.19775 -0.16439 -0.20625 -0.16439 -0.21424 -0.16694 C -0.22223 -0.16948 -0.22761 -0.17387 -0.2349 -0.17757 C -0.23994 -0.18012 -0.24619 -0.17965 -0.2507 -0.18382 C -0.25695 -0.18936 -0.26303 -0.19468 -0.2698 -0.19861 C -0.27292 -0.20046 -0.27934 -0.20278 -0.27934 -0.20278 C -0.2849 -0.20809 -0.2823 -0.20601 -0.28716 -0.20925 " pathEditMode="relative" ptsTypes="fffffffffffffffA">
                                      <p:cBhvr>
                                        <p:cTn id="1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0885 -0.0037 0.00989 -0.01041 0.01284 -0.02104 C 0.01284 -0.0215 0.01284 -0.04671 0.00954 -0.0548 C 0.00763 -0.05919 0.00329 -0.06752 0.00329 -0.06752 C 0.00121 -0.07607 -0.00157 -0.08023 -0.00625 -0.08671 C -0.00938 -0.09942 -0.0191 -0.10775 -0.02848 -0.11191 C -0.04445 -0.13434 -0.08733 -0.13364 -0.10625 -0.13526 C -0.12101 -0.13642 -0.1507 -0.13942 -0.1507 -0.13942 C -0.15608 -0.14081 -0.16164 -0.14104 -0.16667 -0.14358 C -0.17535 -0.14775 -0.18282 -0.1533 -0.19202 -0.1563 C -0.19775 -0.16439 -0.20625 -0.16439 -0.21424 -0.16694 C -0.22223 -0.16948 -0.22761 -0.17387 -0.2349 -0.17757 C -0.23994 -0.18012 -0.24619 -0.17965 -0.2507 -0.18382 C -0.25695 -0.18936 -0.26303 -0.19468 -0.2698 -0.19861 C -0.27292 -0.20046 -0.27934 -0.20278 -0.27934 -0.20278 C -0.2849 -0.20809 -0.2823 -0.20601 -0.28716 -0.20925 " pathEditMode="relative" ptsTypes="fffffffffffffffA">
                                      <p:cBhvr>
                                        <p:cTn id="19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-7.34104E-6 C 0.00416 -0.01735 0.01058 -0.03399 0.02221 -0.0444 C 0.02742 -0.0548 0.0335 -0.0555 0.04131 -0.06128 C 0.05225 -0.06937 0.06388 -0.0733 0.07621 -0.07607 C 0.08784 -0.07538 0.09947 -0.07561 0.1111 -0.07399 C 0.11544 -0.07353 0.12378 -0.06983 0.12378 -0.06983 C 0.12933 -0.06498 0.13333 -0.06336 0.13975 -0.06128 C 0.14513 -0.05642 0.1493 -0.05503 0.15555 -0.05295 C 0.17187 -0.05365 0.18836 -0.05318 0.20468 -0.05503 C 0.21093 -0.05573 0.21527 -0.06035 0.22065 -0.06336 C 0.22378 -0.06498 0.2302 -0.06775 0.2302 -0.06775 " pathEditMode="relative" ptsTypes="ffffffffffA">
                                      <p:cBhvr>
                                        <p:cTn id="2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3212 -0.01434 0.05486 -0.00301 0.09687 -0.00208 C 0.11024 0.0 0.1217 0.00532 0.13489 0.00855 C 0.14792 0.01179 0.1592 0.01156 0.17309 0.01272 C 0.18785 0.01202 0.20278 0.01225 0.21753 0.01064 C 0.22083 0.01017 0.22691 0.00647 0.22691 0.00647 C 0.23055 0.00324 0.23351 0.0 0.23802 0.0 " pathEditMode="relative" ptsTypes="ffffffA">
                                      <p:cBhvr>
                                        <p:cTn id="28" dur="2000" fill="hold"/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4335E-6 L 0.07083 -0.258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129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77457E-6 L -4.16667E-6 0.140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50867E-6 L -0.15746 0.08393 " pathEditMode="relative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9" grpId="0" animBg="1"/>
      <p:bldP spid="23757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2713" y="4437063"/>
            <a:ext cx="3654425" cy="199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5171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172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35173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80901" name="文本框 7"/>
          <p:cNvSpPr txBox="1">
            <a:spLocks noChangeArrowheads="1"/>
          </p:cNvSpPr>
          <p:nvPr/>
        </p:nvSpPr>
        <p:spPr bwMode="auto">
          <a:xfrm>
            <a:off x="466090" y="871855"/>
            <a:ext cx="7003415" cy="55778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核糖体大小亚基的分离：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：结合于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：结合与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阻止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30S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小亚基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mRNA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16S rRNA +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RBS/SD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序列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起始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fMet-tRNA</a:t>
            </a:r>
            <a:r>
              <a:rPr kumimoji="0" lang="en-US" altLang="zh-CN" sz="20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30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fMet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就位：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+IF2+GTP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：阻止其他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tRNA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进入及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识别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密码子，区分延伸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密码子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④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70S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起始复合物的形成：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50S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大亚基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mRNA/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fMet-tRNA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fMet</a:t>
            </a:r>
            <a:endParaRPr kumimoji="0" lang="en-US" altLang="zh-CN" sz="1800" b="0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47700" marR="0" lvl="0" indent="-457200" algn="l" defTabSz="914400" rtl="0" eaLnBrk="1" fontAlgn="base" latinLnBrk="0" hangingPunct="1">
              <a:lnSpc>
                <a:spcPct val="12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Char char="-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：释放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IF1/2/3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517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0" y="2173288"/>
            <a:ext cx="3976688" cy="1255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6686550" y="885825"/>
            <a:ext cx="730250" cy="468313"/>
          </a:xfrm>
          <a:prstGeom prst="ellipse">
            <a:avLst/>
          </a:prstGeom>
          <a:gradFill flip="none" rotWithShape="1">
            <a:gsLst>
              <a:gs pos="0">
                <a:srgbClr val="9933FF"/>
              </a:gs>
              <a:gs pos="38000">
                <a:srgbClr val="CC99FF"/>
              </a:gs>
              <a:gs pos="100000">
                <a:srgbClr val="CC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GTP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62700" y="1246188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1195388"/>
            <a:ext cx="1177925" cy="156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602413" y="2905125"/>
            <a:ext cx="623888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en-US" altLang="zh-CN" sz="1200" b="1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AUG</a:t>
            </a:r>
            <a:endParaRPr kumimoji="0" lang="zh-CN" altLang="en-US" sz="1200" b="1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118350" y="2217738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181" name="文本框 21"/>
          <p:cNvSpPr txBox="1"/>
          <p:nvPr/>
        </p:nvSpPr>
        <p:spPr>
          <a:xfrm rot="-283674">
            <a:off x="6135688" y="2744788"/>
            <a:ext cx="623887" cy="277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54700" y="217487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377113" y="3894138"/>
            <a:ext cx="730250" cy="468313"/>
          </a:xfrm>
          <a:prstGeom prst="ellipse">
            <a:avLst/>
          </a:prstGeom>
          <a:gradFill flip="none" rotWithShape="1">
            <a:gsLst>
              <a:gs pos="0">
                <a:srgbClr val="9933FF"/>
              </a:gs>
              <a:gs pos="38000">
                <a:srgbClr val="CC99FF"/>
              </a:gs>
              <a:gs pos="100000">
                <a:srgbClr val="CCCCFF"/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48613" y="4446588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00B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252913"/>
            <a:ext cx="1177925" cy="156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6599238" y="5876925"/>
            <a:ext cx="62547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en-US" altLang="zh-CN" sz="1200" b="1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AUG</a:t>
            </a:r>
            <a:endParaRPr kumimoji="0" lang="zh-CN" altLang="en-US" sz="1200" b="1" kern="1200" cap="none" spc="0" normalizeH="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370888" y="48085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 rot="-283674">
            <a:off x="6148388" y="5807075"/>
            <a:ext cx="62388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393113" y="3967163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箭头: 下 5"/>
          <p:cNvSpPr/>
          <p:nvPr/>
        </p:nvSpPr>
        <p:spPr>
          <a:xfrm>
            <a:off x="6654800" y="3455988"/>
            <a:ext cx="477838" cy="54768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8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901">
                                            <p:txEl>
                                              <p:charRg st="88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110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901">
                                            <p:txEl>
                                              <p:charRg st="110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128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901">
                                            <p:txEl>
                                              <p:charRg st="128" end="1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149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901">
                                            <p:txEl>
                                              <p:charRg st="149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174" end="1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901">
                                            <p:txEl>
                                              <p:charRg st="174" end="1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189" end="2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901">
                                            <p:txEl>
                                              <p:charRg st="189" end="2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>
                                            <p:txEl>
                                              <p:charRg st="219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901">
                                            <p:txEl>
                                              <p:charRg st="219" end="2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3" grpId="0" animBg="1"/>
      <p:bldP spid="26" grpId="0" animBg="1"/>
      <p:bldP spid="27" grpId="0" animBg="1"/>
      <p:bldP spid="29" grpId="0"/>
      <p:bldP spid="30" grpId="0" animBg="1"/>
      <p:bldP spid="31" grpId="0"/>
      <p:bldP spid="32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219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37220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2719388" y="2894013"/>
          <a:ext cx="3571875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3399155" imgH="1764030" progId="">
                  <p:embed/>
                </p:oleObj>
              </mc:Choice>
              <mc:Fallback>
                <p:oleObj name="" r:id="rId1" imgW="3399155" imgH="176403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19388" y="2894013"/>
                        <a:ext cx="3571875" cy="1849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2" name="Object 4"/>
          <p:cNvGraphicFramePr>
            <a:graphicFrameLocks noChangeAspect="1"/>
          </p:cNvGraphicFramePr>
          <p:nvPr/>
        </p:nvGraphicFramePr>
        <p:xfrm>
          <a:off x="2814638" y="4508500"/>
          <a:ext cx="3514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3417570" imgH="1283970" progId="">
                  <p:embed/>
                </p:oleObj>
              </mc:Choice>
              <mc:Fallback>
                <p:oleObj name="" r:id="rId3" imgW="3417570" imgH="128397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4638" y="4508500"/>
                        <a:ext cx="3514725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9"/>
          <p:cNvSpPr txBox="1"/>
          <p:nvPr/>
        </p:nvSpPr>
        <p:spPr>
          <a:xfrm>
            <a:off x="1203325" y="1463675"/>
            <a:ext cx="6786563" cy="847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IF1: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</a:rPr>
              <a:t>占据</a:t>
            </a:r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</a:rPr>
              <a:t>位防止结合氨基酰</a:t>
            </a:r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</a:rPr>
              <a:t>tRNA</a:t>
            </a:r>
            <a:endParaRPr lang="en-US" altLang="zh-CN" sz="2000" b="1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IF3:</a:t>
            </a:r>
            <a:r>
              <a:rPr lang="en-US" altLang="zh-CN" sz="2000" b="1" dirty="0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</a:rPr>
              <a:t>促进大小亚基分离</a:t>
            </a:r>
            <a:endParaRPr lang="zh-CN" altLang="en-US" sz="20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62813" y="50752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883400" y="571182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684213" y="939800"/>
            <a:ext cx="5688012" cy="4937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buClr>
                <a:srgbClr val="0000FF"/>
              </a:buClr>
              <a:buFontTx/>
              <a:buAutoNum type="circleNumDbPlain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核糖体大小亚基分离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L -0.22638 -0.0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44 0.00069 L -0.4625 -0.1675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00" y="-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22274 -0.115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0" y="-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267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39268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4" name="TextBox 19"/>
          <p:cNvSpPr txBox="1">
            <a:spLocks noChangeArrowheads="1"/>
          </p:cNvSpPr>
          <p:nvPr/>
        </p:nvSpPr>
        <p:spPr bwMode="auto">
          <a:xfrm>
            <a:off x="323850" y="1554163"/>
            <a:ext cx="6786563" cy="992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核糖体特异性识别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mRNA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的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AUG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位点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  <a:p>
            <a:pPr marL="53975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Tx/>
              <a:buChar char="-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如何从众多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AUG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中识别？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669925" y="952500"/>
            <a:ext cx="5688013" cy="4984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buClr>
                <a:srgbClr val="0000FF"/>
              </a:buClr>
              <a:buFontTx/>
              <a:buAutoNum type="circleNumDbPlain" startAt="2"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mRNA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与小亚基定位结合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9271" name="Object 5"/>
          <p:cNvGraphicFramePr>
            <a:graphicFrameLocks noChangeAspect="1"/>
          </p:cNvGraphicFramePr>
          <p:nvPr/>
        </p:nvGraphicFramePr>
        <p:xfrm>
          <a:off x="4572000" y="2082800"/>
          <a:ext cx="3571875" cy="18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399155" imgH="1764030" progId="">
                  <p:embed/>
                </p:oleObj>
              </mc:Choice>
              <mc:Fallback>
                <p:oleObj name="" r:id="rId1" imgW="3399155" imgH="176403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0" y="2082800"/>
                        <a:ext cx="3571875" cy="1849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72" name="Object 4"/>
          <p:cNvGraphicFramePr>
            <a:graphicFrameLocks noChangeAspect="1"/>
          </p:cNvGraphicFramePr>
          <p:nvPr/>
        </p:nvGraphicFramePr>
        <p:xfrm>
          <a:off x="2814638" y="4508500"/>
          <a:ext cx="3514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3417570" imgH="1283970" progId="">
                  <p:embed/>
                </p:oleObj>
              </mc:Choice>
              <mc:Fallback>
                <p:oleObj name="" r:id="rId3" imgW="3417570" imgH="128397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4638" y="4508500"/>
                        <a:ext cx="3514725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5173663" y="45799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44763" y="468947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2006600" y="4329113"/>
          <a:ext cx="542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4523740" imgH="368935" progId="">
                  <p:embed/>
                </p:oleObj>
              </mc:Choice>
              <mc:Fallback>
                <p:oleObj name="" r:id="rId5" imgW="4523740" imgH="368935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6600" y="4329113"/>
                        <a:ext cx="54292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315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41316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pic>
        <p:nvPicPr>
          <p:cNvPr id="141317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613" y="3284538"/>
            <a:ext cx="3405187" cy="127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8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5" y="3122613"/>
            <a:ext cx="5070475" cy="41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319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0" y="1712913"/>
            <a:ext cx="527050" cy="1500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1320" name="Text Box 22"/>
          <p:cNvSpPr txBox="1"/>
          <p:nvPr/>
        </p:nvSpPr>
        <p:spPr>
          <a:xfrm>
            <a:off x="1439863" y="2212975"/>
            <a:ext cx="1928812" cy="2857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Arial" panose="020B0604020202020204" pitchFamily="34" charset="0"/>
                <a:ea typeface="黑体" panose="02010609060101010101" pitchFamily="49" charset="-122"/>
              </a:rPr>
              <a:t>起始氨基酰</a:t>
            </a:r>
            <a:r>
              <a:rPr lang="en-US" altLang="zh-CN" sz="2000" b="1" dirty="0">
                <a:latin typeface="Arial" panose="020B0604020202020204" pitchFamily="34" charset="0"/>
                <a:ea typeface="黑体" panose="02010609060101010101" pitchFamily="49" charset="-122"/>
              </a:rPr>
              <a:t>-tRNA</a:t>
            </a:r>
            <a:endParaRPr lang="en-US" altLang="zh-CN" sz="20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41321" name="Text Box 24"/>
          <p:cNvSpPr txBox="1"/>
          <p:nvPr/>
        </p:nvSpPr>
        <p:spPr>
          <a:xfrm>
            <a:off x="1168400" y="3117850"/>
            <a:ext cx="946150" cy="257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rgbClr val="4C59D2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3366"/>
                </a:solidFill>
                <a:latin typeface="Times New Roman" panose="02020603050405020304" charset="0"/>
                <a:ea typeface="楷体_GB2312"/>
              </a:rPr>
              <a:t>mRNA</a:t>
            </a:r>
            <a:endParaRPr lang="en-US" altLang="zh-CN" sz="2000" b="1" dirty="0">
              <a:solidFill>
                <a:srgbClr val="003366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141322" name="Text Box 27"/>
          <p:cNvSpPr txBox="1"/>
          <p:nvPr/>
        </p:nvSpPr>
        <p:spPr>
          <a:xfrm>
            <a:off x="3754438" y="3570288"/>
            <a:ext cx="1543050" cy="4619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rgbClr val="4C59D2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003366"/>
                </a:solidFill>
                <a:latin typeface="Times New Roman" panose="02020603050405020304" charset="0"/>
                <a:ea typeface="楷体_GB2312"/>
              </a:rPr>
              <a:t>Start codon</a:t>
            </a:r>
            <a:endParaRPr lang="en-US" altLang="zh-CN" sz="2000" b="1" dirty="0">
              <a:solidFill>
                <a:srgbClr val="003366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141323" name="Text Box 28"/>
          <p:cNvSpPr txBox="1"/>
          <p:nvPr/>
        </p:nvSpPr>
        <p:spPr>
          <a:xfrm>
            <a:off x="1154113" y="4570413"/>
            <a:ext cx="2847975" cy="4587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rgbClr val="4C59D2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楷体_GB2312"/>
              </a:rPr>
              <a:t>mRNA binding site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141324" name="Line 29"/>
          <p:cNvSpPr/>
          <p:nvPr/>
        </p:nvSpPr>
        <p:spPr>
          <a:xfrm flipV="1">
            <a:off x="2368550" y="3498850"/>
            <a:ext cx="1058863" cy="857250"/>
          </a:xfrm>
          <a:prstGeom prst="line">
            <a:avLst/>
          </a:prstGeom>
          <a:ln w="25400" cap="flat" cmpd="sng">
            <a:solidFill>
              <a:srgbClr val="33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1325" name="AutoShape 30"/>
          <p:cNvSpPr/>
          <p:nvPr/>
        </p:nvSpPr>
        <p:spPr>
          <a:xfrm rot="-5400000">
            <a:off x="4197350" y="3240088"/>
            <a:ext cx="123825" cy="496887"/>
          </a:xfrm>
          <a:prstGeom prst="leftBrace">
            <a:avLst>
              <a:gd name="adj1" fmla="val 32715"/>
              <a:gd name="adj2" fmla="val 50000"/>
            </a:avLst>
          </a:prstGeom>
          <a:noFill/>
          <a:ln w="25400" cap="flat" cmpd="sng">
            <a:solidFill>
              <a:srgbClr val="0033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rgbClr val="4C59D2"/>
              </a:buClr>
              <a:buFont typeface="Wingdings" panose="05000000000000000000" pitchFamily="2" charset="2"/>
              <a:buChar char="v"/>
            </a:pPr>
            <a:endParaRPr lang="zh-CN" altLang="en-US" sz="2000" b="1" dirty="0">
              <a:solidFill>
                <a:srgbClr val="003366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141326" name="Text Box 31"/>
          <p:cNvSpPr txBox="1"/>
          <p:nvPr/>
        </p:nvSpPr>
        <p:spPr>
          <a:xfrm>
            <a:off x="6511925" y="4213225"/>
            <a:ext cx="2308225" cy="642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rgbClr val="4C59D2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solidFill>
                  <a:srgbClr val="00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小亚基 </a:t>
            </a:r>
            <a:r>
              <a:rPr lang="en-US" altLang="zh-CN" sz="2000" b="1" dirty="0">
                <a:solidFill>
                  <a:srgbClr val="003366"/>
                </a:solidFill>
                <a:latin typeface="Times New Roman" panose="02020603050405020304" charset="0"/>
                <a:ea typeface="楷体_GB2312"/>
              </a:rPr>
              <a:t>(Small</a:t>
            </a:r>
            <a:endParaRPr lang="en-US" altLang="zh-CN" sz="2000" b="1" dirty="0">
              <a:solidFill>
                <a:srgbClr val="003366"/>
              </a:solidFill>
              <a:latin typeface="Times New Roman" panose="02020603050405020304" charset="0"/>
              <a:ea typeface="楷体_GB2312"/>
            </a:endParaRPr>
          </a:p>
          <a:p>
            <a:pPr marL="0" lvl="0" indent="0">
              <a:lnSpc>
                <a:spcPct val="120000"/>
              </a:lnSpc>
              <a:buClr>
                <a:srgbClr val="4C59D2"/>
              </a:buClr>
              <a:buFontTx/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Times New Roman" panose="02020603050405020304" charset="0"/>
                <a:ea typeface="楷体_GB2312"/>
              </a:rPr>
              <a:t>ribosomal subunit)</a:t>
            </a:r>
            <a:endParaRPr lang="en-US" altLang="zh-CN" sz="2000" b="1" dirty="0">
              <a:solidFill>
                <a:srgbClr val="003366"/>
              </a:solidFill>
              <a:latin typeface="Times New Roman" panose="02020603050405020304" charset="0"/>
              <a:ea typeface="楷体_GB2312"/>
            </a:endParaRPr>
          </a:p>
        </p:txBody>
      </p:sp>
      <p:sp>
        <p:nvSpPr>
          <p:cNvPr id="141327" name="Line 32"/>
          <p:cNvSpPr/>
          <p:nvPr/>
        </p:nvSpPr>
        <p:spPr>
          <a:xfrm>
            <a:off x="5868988" y="4070350"/>
            <a:ext cx="642937" cy="214313"/>
          </a:xfrm>
          <a:prstGeom prst="line">
            <a:avLst/>
          </a:prstGeom>
          <a:ln w="25400" cap="flat" cmpd="sng">
            <a:solidFill>
              <a:srgbClr val="33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6741" name="圆角矩形 31"/>
          <p:cNvSpPr/>
          <p:nvPr/>
        </p:nvSpPr>
        <p:spPr>
          <a:xfrm>
            <a:off x="5226050" y="1998663"/>
            <a:ext cx="1890713" cy="571500"/>
          </a:xfrm>
          <a:prstGeom prst="roundRect">
            <a:avLst/>
          </a:prstGeom>
          <a:gradFill rotWithShape="1">
            <a:gsLst>
              <a:gs pos="0">
                <a:srgbClr val="ECC3B1">
                  <a:shade val="51000"/>
                  <a:satMod val="130000"/>
                </a:srgbClr>
              </a:gs>
              <a:gs pos="80000">
                <a:srgbClr val="ECC3B1">
                  <a:shade val="93000"/>
                  <a:satMod val="130000"/>
                </a:srgbClr>
              </a:gs>
              <a:gs pos="100000">
                <a:srgbClr val="ECC3B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CC3B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4C59D2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活性中心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41329" name="直接连接符 116741"/>
          <p:cNvCxnSpPr/>
          <p:nvPr/>
        </p:nvCxnSpPr>
        <p:spPr>
          <a:xfrm>
            <a:off x="3440113" y="2427288"/>
            <a:ext cx="714375" cy="1587"/>
          </a:xfrm>
          <a:prstGeom prst="line">
            <a:avLst/>
          </a:prstGeom>
          <a:ln w="25400" cap="flat" cmpd="sng">
            <a:solidFill>
              <a:srgbClr val="3399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41330" name="直接连接符 116742"/>
          <p:cNvCxnSpPr>
            <a:endCxn id="141322" idx="0"/>
          </p:cNvCxnSpPr>
          <p:nvPr/>
        </p:nvCxnSpPr>
        <p:spPr>
          <a:xfrm rot="5400000">
            <a:off x="4375150" y="2719388"/>
            <a:ext cx="1000125" cy="700087"/>
          </a:xfrm>
          <a:prstGeom prst="line">
            <a:avLst/>
          </a:prstGeom>
          <a:ln w="25400" cap="flat" cmpd="sng">
            <a:solidFill>
              <a:srgbClr val="3399FF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Click="0" advTm="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S-D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63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43364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43365" name="矩形 1"/>
          <p:cNvSpPr/>
          <p:nvPr/>
        </p:nvSpPr>
        <p:spPr>
          <a:xfrm>
            <a:off x="750888" y="4411663"/>
            <a:ext cx="44688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lnSpc>
                <a:spcPct val="120000"/>
              </a:lnSpc>
              <a:buClr>
                <a:srgbClr val="0070C0"/>
              </a:buClr>
              <a:buSzPct val="80000"/>
            </a:pPr>
            <a:r>
              <a:rPr lang="zh-CN" altLang="en-US" sz="2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又称核糖体结合位点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charset="0"/>
                <a:sym typeface="Arial" panose="020B0604020202020204" pitchFamily="34" charset="0"/>
              </a:rPr>
              <a:t>（</a:t>
            </a:r>
            <a:r>
              <a:rPr lang="en-US" altLang="zh-CN" sz="2200" b="1" dirty="0">
                <a:solidFill>
                  <a:srgbClr val="000000"/>
                </a:solidFill>
                <a:latin typeface="Times New Roman" panose="02020603050405020304" charset="0"/>
                <a:sym typeface="Arial" panose="020B0604020202020204" pitchFamily="34" charset="0"/>
              </a:rPr>
              <a:t>RBS)</a:t>
            </a:r>
            <a:r>
              <a:rPr lang="zh-CN" altLang="en-US" sz="2200" b="1" dirty="0">
                <a:solidFill>
                  <a:srgbClr val="000000"/>
                </a:solidFill>
                <a:latin typeface="Times New Roman" panose="02020603050405020304" charset="0"/>
                <a:ea typeface="华文中宋" panose="02010600040101010101" pitchFamily="2" charset="-122"/>
                <a:sym typeface="Arial" panose="020B0604020202020204" pitchFamily="34" charset="0"/>
              </a:rPr>
              <a:t>　　</a:t>
            </a:r>
            <a:endParaRPr lang="zh-CN" altLang="en-US" sz="2200" b="1" dirty="0">
              <a:latin typeface="Times New Roman" panose="02020603050405020304" charset="0"/>
              <a:ea typeface="楷体_GB2312"/>
            </a:endParaRPr>
          </a:p>
        </p:txBody>
      </p:sp>
      <p:pic>
        <p:nvPicPr>
          <p:cNvPr id="14336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1554163"/>
            <a:ext cx="7785100" cy="163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67" name="矩形 3"/>
          <p:cNvSpPr/>
          <p:nvPr/>
        </p:nvSpPr>
        <p:spPr>
          <a:xfrm>
            <a:off x="2251075" y="3768725"/>
            <a:ext cx="14192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latin typeface="Times New Roman" panose="02020603050405020304" charset="0"/>
                <a:ea typeface="楷体_GB2312"/>
              </a:rPr>
              <a:t>S-D</a:t>
            </a:r>
            <a:r>
              <a:rPr lang="zh-CN" altLang="en-US" sz="2400" b="1" dirty="0">
                <a:latin typeface="Times New Roman" panose="02020603050405020304" charset="0"/>
                <a:ea typeface="楷体_GB2312"/>
              </a:rPr>
              <a:t>序列 </a:t>
            </a:r>
            <a:endParaRPr lang="zh-CN" altLang="en-US" sz="2400" b="1" dirty="0">
              <a:latin typeface="Times New Roman" panose="02020603050405020304" charset="0"/>
              <a:ea typeface="楷体_GB2312"/>
            </a:endParaRPr>
          </a:p>
        </p:txBody>
      </p:sp>
      <p:pic>
        <p:nvPicPr>
          <p:cNvPr id="14336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3098800"/>
            <a:ext cx="357188" cy="66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411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45412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668338" y="966788"/>
            <a:ext cx="5689600" cy="4984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buClr>
                <a:srgbClr val="0000FF"/>
              </a:buClr>
              <a:buFontTx/>
              <a:buAutoNum type="circleNumDbPlain" startAt="3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起始氨基酰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tRNA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与小亚基结合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5414" name="Object 4"/>
          <p:cNvGraphicFramePr>
            <a:graphicFrameLocks noChangeAspect="1"/>
          </p:cNvGraphicFramePr>
          <p:nvPr/>
        </p:nvGraphicFramePr>
        <p:xfrm>
          <a:off x="2814638" y="4508500"/>
          <a:ext cx="3514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3417570" imgH="1283970" progId="">
                  <p:embed/>
                </p:oleObj>
              </mc:Choice>
              <mc:Fallback>
                <p:oleObj name="" r:id="rId1" imgW="3417570" imgH="128397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14638" y="4508500"/>
                        <a:ext cx="3514725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5173663" y="45799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44763" y="468947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45417" name="Object 6"/>
          <p:cNvGraphicFramePr>
            <a:graphicFrameLocks noChangeAspect="1"/>
          </p:cNvGraphicFramePr>
          <p:nvPr/>
        </p:nvGraphicFramePr>
        <p:xfrm>
          <a:off x="2006600" y="4329113"/>
          <a:ext cx="542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4523740" imgH="368935" progId="">
                  <p:embed/>
                </p:oleObj>
              </mc:Choice>
              <mc:Fallback>
                <p:oleObj name="" r:id="rId3" imgW="4523740" imgH="368935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4329113"/>
                        <a:ext cx="54292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>
          <a:xfrm>
            <a:off x="4148138" y="4122738"/>
            <a:ext cx="785812" cy="214312"/>
            <a:chOff x="0" y="0"/>
            <a:chExt cx="365" cy="53"/>
          </a:xfrm>
        </p:grpSpPr>
        <p:sp>
          <p:nvSpPr>
            <p:cNvPr id="145425" name="Line 7"/>
            <p:cNvSpPr/>
            <p:nvPr/>
          </p:nvSpPr>
          <p:spPr>
            <a:xfrm>
              <a:off x="0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26" name="Line 8"/>
            <p:cNvSpPr/>
            <p:nvPr/>
          </p:nvSpPr>
          <p:spPr>
            <a:xfrm>
              <a:off x="0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27" name="Line 9"/>
            <p:cNvSpPr/>
            <p:nvPr/>
          </p:nvSpPr>
          <p:spPr>
            <a:xfrm>
              <a:off x="138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28" name="Line 10"/>
            <p:cNvSpPr/>
            <p:nvPr/>
          </p:nvSpPr>
          <p:spPr>
            <a:xfrm>
              <a:off x="138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29" name="Line 11"/>
            <p:cNvSpPr/>
            <p:nvPr/>
          </p:nvSpPr>
          <p:spPr>
            <a:xfrm>
              <a:off x="274" y="0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30" name="Line 12"/>
            <p:cNvSpPr/>
            <p:nvPr/>
          </p:nvSpPr>
          <p:spPr>
            <a:xfrm>
              <a:off x="274" y="2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31" name="Line 13"/>
            <p:cNvSpPr/>
            <p:nvPr/>
          </p:nvSpPr>
          <p:spPr>
            <a:xfrm>
              <a:off x="274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725" y="2336800"/>
            <a:ext cx="1357313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638" y="3051175"/>
            <a:ext cx="1638300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1552575" y="2692400"/>
            <a:ext cx="2687638" cy="8699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charset="0"/>
                <a:ea typeface="黑体" panose="02010609060101010101" pitchFamily="49" charset="-122"/>
                <a:sym typeface="Arial" panose="020B0604020202020204" pitchFamily="34" charset="0"/>
              </a:rPr>
              <a:t>甲酰甲硫氨酸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charset="0"/>
                <a:ea typeface="黑体" panose="02010609060101010101" pitchFamily="49" charset="-122"/>
                <a:sym typeface="Arial" panose="020B0604020202020204" pitchFamily="34" charset="0"/>
              </a:rPr>
              <a:t>-tRNA</a:t>
            </a:r>
            <a:endParaRPr lang="en-US" altLang="zh-CN" sz="2200" b="1" dirty="0">
              <a:solidFill>
                <a:srgbClr val="0070C0"/>
              </a:solidFill>
              <a:latin typeface="Times New Roman" panose="02020603050405020304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charset="0"/>
                <a:ea typeface="黑体" panose="02010609060101010101" pitchFamily="49" charset="-122"/>
                <a:sym typeface="Arial" panose="020B0604020202020204" pitchFamily="34" charset="0"/>
              </a:rPr>
              <a:t>(fMet-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pitchFamily="2" charset="-122"/>
                <a:sym typeface="Arial" panose="020B0604020202020204" pitchFamily="34" charset="0"/>
              </a:rPr>
              <a:t>tRNA</a:t>
            </a:r>
            <a:r>
              <a:rPr lang="en-US" altLang="zh-CN" sz="2200" b="1" baseline="-25000" dirty="0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pitchFamily="2" charset="-122"/>
                <a:sym typeface="Arial" panose="020B0604020202020204" pitchFamily="34" charset="0"/>
              </a:rPr>
              <a:t>i</a:t>
            </a:r>
            <a:r>
              <a:rPr lang="en-US" altLang="zh-CN" sz="2200" b="1" baseline="30000" dirty="0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pitchFamily="2" charset="-122"/>
                <a:sym typeface="Arial" panose="020B0604020202020204" pitchFamily="34" charset="0"/>
              </a:rPr>
              <a:t>fMet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charset="0"/>
                <a:ea typeface="黑体" panose="02010609060101010101" pitchFamily="49" charset="-122"/>
                <a:sym typeface="Arial" panose="020B0604020202020204" pitchFamily="34" charset="0"/>
              </a:rPr>
              <a:t>)</a:t>
            </a:r>
            <a:endParaRPr lang="zh-CN" altLang="en-US" sz="2200" b="1" dirty="0">
              <a:solidFill>
                <a:srgbClr val="0070C0"/>
              </a:solidFill>
              <a:latin typeface="Times New Roman" panose="02020603050405020304" charset="0"/>
              <a:ea typeface="楷体_GB231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291138" y="1845310"/>
            <a:ext cx="3529964" cy="1662430"/>
            <a:chOff x="5290642" y="1845907"/>
            <a:chExt cx="3530553" cy="1662422"/>
          </a:xfrm>
        </p:grpSpPr>
        <p:sp>
          <p:nvSpPr>
            <p:cNvPr id="13" name="圆角矩形 27"/>
            <p:cNvSpPr/>
            <p:nvPr/>
          </p:nvSpPr>
          <p:spPr>
            <a:xfrm>
              <a:off x="6504964" y="1845907"/>
              <a:ext cx="2316231" cy="166242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tIns="7200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b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Tx/>
                <a:buFont typeface="Wingdings" panose="05000000000000000000" pitchFamily="2" charset="2"/>
                <a:buChar char="v"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IF2: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</a:rPr>
                <a:t>特异识别起始tRNA，并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促进起始氨基酰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tRNA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66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与小亚基结合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14" name="直接连接符 13"/>
            <p:cNvCxnSpPr>
              <a:stCxn id="13" idx="1"/>
            </p:cNvCxnSpPr>
            <p:nvPr/>
          </p:nvCxnSpPr>
          <p:spPr>
            <a:xfrm flipH="1">
              <a:off x="5290642" y="2676801"/>
              <a:ext cx="1214640" cy="46354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Title 1"/>
          <p:cNvSpPr txBox="1"/>
          <p:nvPr/>
        </p:nvSpPr>
        <p:spPr>
          <a:xfrm>
            <a:off x="930275" y="333375"/>
            <a:ext cx="6594475" cy="357188"/>
          </a:xfrm>
          <a:prstGeom prst="rect">
            <a:avLst/>
          </a:prstGeom>
          <a:noFill/>
          <a:ln w="9525">
            <a:noFill/>
          </a:ln>
        </p:spPr>
        <p:txBody>
          <a:bodyPr lIns="0" rIns="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2.1.1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翻译起始 </a:t>
            </a:r>
            <a:r>
              <a:rPr lang="en-US" altLang="zh-CN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</a:t>
            </a:r>
            <a:endParaRPr lang="zh-CN" altLang="en-US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459" name="日期占位符 3"/>
          <p:cNvSpPr txBox="1"/>
          <p:nvPr/>
        </p:nvSpPr>
        <p:spPr>
          <a:xfrm>
            <a:off x="134938" y="6591300"/>
            <a:ext cx="2133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fld id="{BB962C8B-B14F-4D97-AF65-F5344CB8AC3E}" type="datetime1">
              <a:rPr lang="zh-CN" altLang="en-US" sz="1400" dirty="0">
                <a:solidFill>
                  <a:srgbClr val="000000"/>
                </a:solidFill>
                <a:ea typeface="隶书" panose="02010509060101010101" pitchFamily="49" charset="-122"/>
              </a:rPr>
            </a:fld>
            <a:endParaRPr lang="zh-CN" altLang="en-US" sz="1400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147460" name="页脚占位符 4"/>
          <p:cNvSpPr txBox="1"/>
          <p:nvPr/>
        </p:nvSpPr>
        <p:spPr>
          <a:xfrm>
            <a:off x="3124200" y="6591300"/>
            <a:ext cx="2895600" cy="2667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000000"/>
                </a:solidFill>
                <a:ea typeface="华文新魏" panose="02010800040101010101" pitchFamily="2" charset="-122"/>
              </a:rPr>
              <a:t>Li Jiexin Sun Yat-sen University</a:t>
            </a:r>
            <a:endParaRPr lang="en-US" altLang="zh-CN" sz="14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684213" y="993775"/>
            <a:ext cx="5688012" cy="49847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buClr>
                <a:srgbClr val="0000FF"/>
              </a:buClr>
              <a:buFontTx/>
              <a:buAutoNum type="circleNumDbPlain" startAt="4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核糖体大亚基结合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7462" name="Object 4"/>
          <p:cNvGraphicFramePr>
            <a:graphicFrameLocks noChangeAspect="1"/>
          </p:cNvGraphicFramePr>
          <p:nvPr/>
        </p:nvGraphicFramePr>
        <p:xfrm>
          <a:off x="2814638" y="4508500"/>
          <a:ext cx="351472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3417570" imgH="1283970" progId="">
                  <p:embed/>
                </p:oleObj>
              </mc:Choice>
              <mc:Fallback>
                <p:oleObj name="" r:id="rId1" imgW="3417570" imgH="128397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14638" y="4508500"/>
                        <a:ext cx="3514725" cy="1314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>
            <a:off x="5173663" y="4579938"/>
            <a:ext cx="539750" cy="466725"/>
          </a:xfrm>
          <a:prstGeom prst="ellipse">
            <a:avLst/>
          </a:prstGeom>
          <a:gradFill flip="none" rotWithShape="1">
            <a:gsLst>
              <a:gs pos="0">
                <a:srgbClr val="CCFF33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44763" y="4689475"/>
            <a:ext cx="539750" cy="468313"/>
          </a:xfrm>
          <a:prstGeom prst="ellipse">
            <a:avLst/>
          </a:prstGeom>
          <a:gradFill flip="none" rotWithShape="1">
            <a:gsLst>
              <a:gs pos="0">
                <a:srgbClr val="92D050"/>
              </a:gs>
              <a:gs pos="71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IF3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47465" name="Object 6"/>
          <p:cNvGraphicFramePr>
            <a:graphicFrameLocks noChangeAspect="1"/>
          </p:cNvGraphicFramePr>
          <p:nvPr/>
        </p:nvGraphicFramePr>
        <p:xfrm>
          <a:off x="2006600" y="4329113"/>
          <a:ext cx="542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4523740" imgH="368935" progId="">
                  <p:embed/>
                </p:oleObj>
              </mc:Choice>
              <mc:Fallback>
                <p:oleObj name="" r:id="rId3" imgW="4523740" imgH="368935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4329113"/>
                        <a:ext cx="54292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66" name="Group 6"/>
          <p:cNvGrpSpPr/>
          <p:nvPr/>
        </p:nvGrpSpPr>
        <p:grpSpPr>
          <a:xfrm>
            <a:off x="4148138" y="4122738"/>
            <a:ext cx="785812" cy="214312"/>
            <a:chOff x="0" y="0"/>
            <a:chExt cx="365" cy="53"/>
          </a:xfrm>
        </p:grpSpPr>
        <p:sp>
          <p:nvSpPr>
            <p:cNvPr id="147471" name="Line 7"/>
            <p:cNvSpPr/>
            <p:nvPr/>
          </p:nvSpPr>
          <p:spPr>
            <a:xfrm>
              <a:off x="0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2" name="Line 8"/>
            <p:cNvSpPr/>
            <p:nvPr/>
          </p:nvSpPr>
          <p:spPr>
            <a:xfrm>
              <a:off x="0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3" name="Line 9"/>
            <p:cNvSpPr/>
            <p:nvPr/>
          </p:nvSpPr>
          <p:spPr>
            <a:xfrm>
              <a:off x="138" y="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4" name="Line 10"/>
            <p:cNvSpPr/>
            <p:nvPr/>
          </p:nvSpPr>
          <p:spPr>
            <a:xfrm>
              <a:off x="138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5" name="Line 11"/>
            <p:cNvSpPr/>
            <p:nvPr/>
          </p:nvSpPr>
          <p:spPr>
            <a:xfrm>
              <a:off x="274" y="0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6" name="Line 12"/>
            <p:cNvSpPr/>
            <p:nvPr/>
          </p:nvSpPr>
          <p:spPr>
            <a:xfrm>
              <a:off x="274" y="27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477" name="Line 13"/>
            <p:cNvSpPr/>
            <p:nvPr/>
          </p:nvSpPr>
          <p:spPr>
            <a:xfrm>
              <a:off x="274" y="52"/>
              <a:ext cx="91" cy="1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sp>
      </p:grpSp>
      <p:pic>
        <p:nvPicPr>
          <p:cNvPr id="147467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725" y="2336800"/>
            <a:ext cx="1357313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468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638" y="3051175"/>
            <a:ext cx="1638300" cy="56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56325" y="3033713"/>
            <a:ext cx="1941513" cy="496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Times New Roman" panose="02020603050405020304" charset="0"/>
                <a:ea typeface="楷体_GB2312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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GDP + Pi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19"/>
          <p:cNvSpPr txBox="1"/>
          <p:nvPr/>
        </p:nvSpPr>
        <p:spPr>
          <a:xfrm>
            <a:off x="930275" y="1554163"/>
            <a:ext cx="6180138" cy="4873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30000"/>
              </a:lnSpc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en-US" sz="22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起始过程消耗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个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GTP</a:t>
            </a:r>
            <a:endParaRPr lang="en-US" altLang="zh-CN" sz="22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  <p:bldP spid="4" grpId="0"/>
      <p:bldP spid="6" grpId="0"/>
    </p:bldLst>
  </p:timing>
</p:sld>
</file>

<file path=ppt/tags/tag1.xml><?xml version="1.0" encoding="utf-8"?>
<p:tagLst xmlns:p="http://schemas.openxmlformats.org/presentationml/2006/main">
  <p:tag name="commondata" val="eyJoZGlkIjoiZGNjODdiMDE2YzU3MjcwYWQ0MzEzYjMxNzE2NjQxZWUifQ=="/>
</p:tagLst>
</file>

<file path=ppt/theme/theme1.xml><?xml version="1.0" encoding="utf-8"?>
<a:theme xmlns:a="http://schemas.openxmlformats.org/drawingml/2006/main" name="1_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3522</Words>
  <Application>WPS 演示</Application>
  <PresentationFormat>全屏显示(4:3)</PresentationFormat>
  <Paragraphs>583</Paragraphs>
  <Slides>28</Slides>
  <Notes>179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28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Calibri</vt:lpstr>
      <vt:lpstr>微软雅黑 Light</vt:lpstr>
      <vt:lpstr>华文新魏</vt:lpstr>
      <vt:lpstr>Impact</vt:lpstr>
      <vt:lpstr>隶书</vt:lpstr>
      <vt:lpstr>Arial Unicode MS</vt:lpstr>
      <vt:lpstr>等线</vt:lpstr>
      <vt:lpstr>Times New Roman</vt:lpstr>
      <vt:lpstr>PingFang SC</vt:lpstr>
      <vt:lpstr>Segoe Print</vt:lpstr>
      <vt:lpstr>Helvetica Neue</vt:lpstr>
      <vt:lpstr>楷体_GB2312</vt:lpstr>
      <vt:lpstr>新宋体</vt:lpstr>
      <vt:lpstr>Verdana</vt:lpstr>
      <vt:lpstr>黑体</vt:lpstr>
      <vt:lpstr>Helvetica Light</vt:lpstr>
      <vt:lpstr>楷体_GB2312</vt:lpstr>
      <vt:lpstr>华文中宋</vt:lpstr>
      <vt:lpstr>Wingdings 3</vt:lpstr>
      <vt:lpstr>-apple-system</vt:lpstr>
      <vt:lpstr>PingFangSC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Jacinth Li</dc:creator>
  <cp:lastModifiedBy>Jacinth</cp:lastModifiedBy>
  <cp:revision>369</cp:revision>
  <dcterms:created xsi:type="dcterms:W3CDTF">2016-12-02T08:56:00Z</dcterms:created>
  <dcterms:modified xsi:type="dcterms:W3CDTF">2023-10-28T14:54:11Z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D36E97469CD748128A8608665A41920A_12</vt:lpwstr>
  </property>
</Properties>
</file>